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256" r:id="rId5"/>
    <p:sldId id="515" r:id="rId6"/>
    <p:sldId id="513" r:id="rId7"/>
    <p:sldId id="516" r:id="rId8"/>
    <p:sldId id="552" r:id="rId9"/>
    <p:sldId id="546" r:id="rId10"/>
    <p:sldId id="545" r:id="rId11"/>
    <p:sldId id="550" r:id="rId12"/>
    <p:sldId id="551" r:id="rId13"/>
    <p:sldId id="554" r:id="rId14"/>
    <p:sldId id="549" r:id="rId15"/>
    <p:sldId id="553" r:id="rId16"/>
    <p:sldId id="544" r:id="rId17"/>
    <p:sldId id="416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3555" autoAdjust="0"/>
  </p:normalViewPr>
  <p:slideViewPr>
    <p:cSldViewPr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10" d="100"/>
          <a:sy n="110" d="100"/>
        </p:scale>
        <p:origin x="1746" y="-7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8982AA-4026-4B2E-AB9C-9726FE583DF6}" type="doc">
      <dgm:prSet loTypeId="urn:microsoft.com/office/officeart/2005/8/layout/chevron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5665386F-5A15-402D-B930-07331B7D9449}" type="pres">
      <dgm:prSet presAssocID="{2F8982AA-4026-4B2E-AB9C-9726FE583DF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E268E0BB-C093-D941-8A30-0648B2610BF7}" type="presOf" srcId="{2F8982AA-4026-4B2E-AB9C-9726FE583DF6}" destId="{5665386F-5A15-402D-B930-07331B7D9449}" srcOrd="0" destOrd="0" presId="urn:microsoft.com/office/officeart/2005/8/layout/chevron1"/>
  </dgm:cxnLst>
  <dgm:bg>
    <a:blipFill>
      <a:blip xmlns:r="http://schemas.openxmlformats.org/officeDocument/2006/relationships" r:embed="rId1" cstate="print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/>
          <a:lstStyle>
            <a:lvl1pPr algn="r">
              <a:defRPr sz="1300"/>
            </a:lvl1pPr>
          </a:lstStyle>
          <a:p>
            <a:fld id="{CEEC6C11-8020-41E9-8F00-A4CE9BEE96F7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6" tIns="46563" rIns="93126" bIns="4656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2"/>
            <a:ext cx="5608320" cy="4183380"/>
          </a:xfrm>
          <a:prstGeom prst="rect">
            <a:avLst/>
          </a:prstGeom>
        </p:spPr>
        <p:txBody>
          <a:bodyPr vert="horz" lIns="93126" tIns="46563" rIns="93126" bIns="465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1" cy="464820"/>
          </a:xfrm>
          <a:prstGeom prst="rect">
            <a:avLst/>
          </a:prstGeom>
        </p:spPr>
        <p:txBody>
          <a:bodyPr vert="horz" lIns="93126" tIns="46563" rIns="93126" bIns="46563" rtlCol="0" anchor="b"/>
          <a:lstStyle>
            <a:lvl1pPr algn="r">
              <a:defRPr sz="1300"/>
            </a:lvl1pPr>
          </a:lstStyle>
          <a:p>
            <a:fld id="{6E550585-9F79-4CAA-9C4D-5AE224433F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5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6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7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0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50585-9F79-4CAA-9C4D-5AE224433FC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3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A64C8B-824B-4E12-AA9F-A1EAFC7B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C3EAE39-B467-4408-A57B-54828340FC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9" name="Picture 8" descr="screen_opening.jpg">
            <a:extLst>
              <a:ext uri="{FF2B5EF4-FFF2-40B4-BE49-F238E27FC236}">
                <a16:creationId xmlns:a16="http://schemas.microsoft.com/office/drawing/2014/main" id="{0CA8B151-FDE3-46A4-9C3D-27AE493A95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5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84124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03B0FE-D6B3-40AD-9557-9B68EBAEFB38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01CBC3-FC15-4F10-9E0C-C35F715B19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Content Placeholder 3" descr="screen_header.jpg">
            <a:extLst>
              <a:ext uri="{FF2B5EF4-FFF2-40B4-BE49-F238E27FC236}">
                <a16:creationId xmlns:a16="http://schemas.microsoft.com/office/drawing/2014/main" id="{6C964BEE-7FC6-4481-A93D-736177BBEE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04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CB3531-B43A-48F5-8F31-73778F83FE5C}" type="datetime1">
              <a:rPr lang="en-US" smtClean="0"/>
              <a:t>4/7/2022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A01CBC3-FC15-4F10-9E0C-C35F715B19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Content Placeholder 3" descr="screen_header.jpg">
            <a:extLst>
              <a:ext uri="{FF2B5EF4-FFF2-40B4-BE49-F238E27FC236}">
                <a16:creationId xmlns:a16="http://schemas.microsoft.com/office/drawing/2014/main" id="{66099697-5CCD-4DF4-83B9-82AFDE1544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204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ali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752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Grants Symposium</a:t>
            </a:r>
          </a:p>
          <a:p>
            <a:pPr algn="ctr"/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C91B-707A-4FE7-82F2-78BDE4A6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IIJA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53C9-D6DD-485B-9BAF-AA41D712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Energy: $1 million per year FY22-26</a:t>
            </a:r>
          </a:p>
          <a:p>
            <a:pPr lvl="1"/>
            <a:r>
              <a:rPr lang="en-US" dirty="0"/>
              <a:t>Village Infrastructure: $1 M per year, FY22-26</a:t>
            </a:r>
          </a:p>
          <a:p>
            <a:pPr lvl="1"/>
            <a:r>
              <a:rPr lang="en-US" dirty="0"/>
              <a:t>Workforce Development: $250,000 per year, FY22-26</a:t>
            </a:r>
          </a:p>
          <a:p>
            <a:pPr lvl="1"/>
            <a:r>
              <a:rPr lang="en-US" dirty="0"/>
              <a:t>Infrastructure Fund: $10 M per year, FY22-26</a:t>
            </a:r>
          </a:p>
          <a:p>
            <a:pPr lvl="1"/>
            <a:r>
              <a:rPr lang="en-US" dirty="0"/>
              <a:t>Emergency Funds: $500,000 per year, FY22-26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69E0-4024-40E6-8232-52FC39E1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3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D5F24-B3E2-481B-AE1A-90884BE5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218C9-B268-4575-8830-0DCA4AAE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9082"/>
            <a:ext cx="8458200" cy="4654118"/>
          </a:xfrm>
        </p:spPr>
        <p:txBody>
          <a:bodyPr/>
          <a:lstStyle/>
          <a:p>
            <a:r>
              <a:rPr lang="en-US" dirty="0"/>
              <a:t>Funding Opportunity:</a:t>
            </a:r>
          </a:p>
          <a:p>
            <a:pPr lvl="2"/>
            <a:r>
              <a:rPr lang="en-US" dirty="0"/>
              <a:t>Energy</a:t>
            </a:r>
          </a:p>
          <a:p>
            <a:pPr lvl="2"/>
            <a:r>
              <a:rPr lang="en-US" dirty="0"/>
              <a:t>Transportation</a:t>
            </a:r>
          </a:p>
          <a:p>
            <a:pPr lvl="2"/>
            <a:r>
              <a:rPr lang="en-US" dirty="0"/>
              <a:t>Health/community wellness facilities</a:t>
            </a:r>
          </a:p>
          <a:p>
            <a:pPr lvl="2"/>
            <a:r>
              <a:rPr lang="en-US" dirty="0"/>
              <a:t>Village infrastructure protection</a:t>
            </a:r>
          </a:p>
          <a:p>
            <a:pPr lvl="2"/>
            <a:r>
              <a:rPr lang="en-US" dirty="0"/>
              <a:t>Water/sanitation</a:t>
            </a:r>
          </a:p>
          <a:p>
            <a:pPr lvl="2"/>
            <a:r>
              <a:rPr lang="en-US" dirty="0"/>
              <a:t>Housing</a:t>
            </a:r>
          </a:p>
          <a:p>
            <a:pPr lvl="2"/>
            <a:r>
              <a:rPr lang="en-US" dirty="0"/>
              <a:t>Broadband</a:t>
            </a:r>
          </a:p>
          <a:p>
            <a:pPr lvl="2"/>
            <a:r>
              <a:rPr lang="en-US" dirty="0"/>
              <a:t>Economic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5284D-FBFF-40CE-8A66-D790CF48A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6D5B4-EA00-4B8C-9BA1-1B157B094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Funding: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79B60-8B45-46EF-BDFE-90BD0753A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Workforce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“Infrastructure fund”</a:t>
            </a:r>
          </a:p>
          <a:p>
            <a:pPr lvl="2"/>
            <a:r>
              <a:rPr lang="en-US" dirty="0"/>
              <a:t>This includes any sort of infrastructure and workforce development.</a:t>
            </a:r>
          </a:p>
          <a:p>
            <a:pPr lvl="2"/>
            <a:r>
              <a:rPr lang="en-US" dirty="0"/>
              <a:t>We have a draft workplan up on our website for our IIJA funding right now.  Must be approved by the Department of Commerce before we can issue awards.	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884D0-A492-4253-BCCC-288285A0E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8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74A5-265C-461D-8FC7-3C95A5C6D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the Commission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E685C-DDE4-4E0A-9BCA-04325EA86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Best thing we can do is hear from you </a:t>
            </a:r>
          </a:p>
          <a:p>
            <a:r>
              <a:rPr lang="en-US" dirty="0"/>
              <a:t>Tell us more about your needs</a:t>
            </a:r>
          </a:p>
          <a:p>
            <a:pPr lvl="1"/>
            <a:r>
              <a:rPr lang="en-US" dirty="0">
                <a:hlinkClick r:id="rId3"/>
              </a:rPr>
              <a:t>www.denali.gov</a:t>
            </a:r>
            <a:r>
              <a:rPr lang="en-US" dirty="0"/>
              <a:t> for contact info and funding requests</a:t>
            </a:r>
          </a:p>
          <a:p>
            <a:pPr lvl="1"/>
            <a:r>
              <a:rPr lang="en-US" dirty="0"/>
              <a:t>Draft FY23 and IIJA work plans are up for public comment</a:t>
            </a:r>
          </a:p>
          <a:p>
            <a:pPr lvl="1"/>
            <a:r>
              <a:rPr lang="en-US" dirty="0"/>
              <a:t>Public hearing on April 21, from 10 AM to 12.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3CE6D-EDB0-4936-9C3A-10B3422E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487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0" y="26633"/>
          <a:ext cx="9144000" cy="93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0" y="1066800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5A58"/>
                </a:solidFill>
                <a:latin typeface="Arial" charset="0"/>
              </a:rPr>
              <a:t>Thank You!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5A58"/>
                </a:solidFill>
                <a:latin typeface="Arial" charset="0"/>
              </a:rPr>
              <a:t>Garrett Boyle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5A58"/>
                </a:solidFill>
                <a:latin typeface="Arial" charset="0"/>
              </a:rPr>
              <a:t>907-271-1414; gboyle@denali.gov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6835" y="2355992"/>
            <a:ext cx="3810330" cy="38103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92393" y="6353091"/>
            <a:ext cx="4572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F210A59-670B-4FC1-AF5F-9E85AD4E6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1" y="6143878"/>
            <a:ext cx="6006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5A58"/>
                </a:solidFill>
                <a:latin typeface="Arial" charset="0"/>
              </a:rPr>
              <a:t>www.Denali.gov</a:t>
            </a:r>
          </a:p>
        </p:txBody>
      </p:sp>
    </p:spTree>
    <p:extLst>
      <p:ext uri="{BB962C8B-B14F-4D97-AF65-F5344CB8AC3E}">
        <p14:creationId xmlns:p14="http://schemas.microsoft.com/office/powerpoint/2010/main" val="139623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7049-BBB1-49C0-A4D3-DA557349E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90600"/>
            <a:ext cx="8686800" cy="841248"/>
          </a:xfrm>
        </p:spPr>
        <p:txBody>
          <a:bodyPr/>
          <a:lstStyle/>
          <a:p>
            <a:r>
              <a:rPr lang="en-US" sz="4000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89240-2357-4314-A067-07EC3C134F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3600"/>
            <a:ext cx="8382000" cy="3992563"/>
          </a:xfrm>
        </p:spPr>
        <p:txBody>
          <a:bodyPr/>
          <a:lstStyle/>
          <a:p>
            <a:r>
              <a:rPr lang="en-US" sz="1800" dirty="0"/>
              <a:t>Mission </a:t>
            </a:r>
          </a:p>
          <a:p>
            <a:pPr lvl="1"/>
            <a:r>
              <a:rPr lang="en-US" sz="1800" dirty="0"/>
              <a:t>Deliver the services of the Federal Government in the most cost-effective manner practical</a:t>
            </a:r>
          </a:p>
          <a:p>
            <a:r>
              <a:rPr lang="en-US" sz="1800" dirty="0"/>
              <a:t>Most federal agencies have narrow authority for very specific projects</a:t>
            </a:r>
          </a:p>
          <a:p>
            <a:pPr lvl="1"/>
            <a:r>
              <a:rPr lang="en-US" sz="1800" dirty="0"/>
              <a:t>Makes comprehensive projects difficult and real needs of communities difficult to address</a:t>
            </a:r>
          </a:p>
          <a:p>
            <a:r>
              <a:rPr lang="en-US" sz="1800" dirty="0"/>
              <a:t>Denali Commission’s broad authority can fill that gap</a:t>
            </a:r>
          </a:p>
          <a:p>
            <a:r>
              <a:rPr lang="en-US" sz="1800" dirty="0"/>
              <a:t>Denali Commission authority: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Job Training,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Economic Development, </a:t>
            </a:r>
          </a:p>
          <a:p>
            <a:pPr lvl="1">
              <a:buFont typeface="+mj-lt"/>
              <a:buAutoNum type="arabicPeriod"/>
            </a:pPr>
            <a:r>
              <a:rPr lang="en-US" sz="1800" dirty="0"/>
              <a:t>Rural development, energy and transmission infrastructure, communications systems, water and sewer systems and other infrastructure needs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2931-965F-487A-BC74-5045FCE5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58200" y="6356350"/>
            <a:ext cx="2286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4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C347C-37E9-4DC2-B79D-BDFE8C49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sz="2000" dirty="0"/>
              <a:t>6 Commissioners:</a:t>
            </a:r>
          </a:p>
          <a:p>
            <a:pPr lvl="2"/>
            <a:r>
              <a:rPr lang="en-US" sz="1800" dirty="0"/>
              <a:t>State of Alaska Co-Chair: Tyson Gallagher</a:t>
            </a:r>
          </a:p>
          <a:p>
            <a:pPr lvl="2"/>
            <a:r>
              <a:rPr lang="en-US" sz="1800" dirty="0"/>
              <a:t>Alaska Federation of Natives: Julie Kitka</a:t>
            </a:r>
          </a:p>
          <a:p>
            <a:pPr lvl="2"/>
            <a:r>
              <a:rPr lang="en-US" sz="1800" dirty="0"/>
              <a:t>Alaska Municipal League: Nils </a:t>
            </a:r>
            <a:r>
              <a:rPr lang="en-US" sz="1800" dirty="0" err="1"/>
              <a:t>Andreassen</a:t>
            </a:r>
            <a:endParaRPr lang="en-US" sz="1800" dirty="0"/>
          </a:p>
          <a:p>
            <a:pPr lvl="2"/>
            <a:r>
              <a:rPr lang="en-US" sz="1800" dirty="0"/>
              <a:t>American Federation of Labor and Congress of Industrial Organizations - Alaska: Joelle Hall</a:t>
            </a:r>
          </a:p>
          <a:p>
            <a:pPr lvl="2"/>
            <a:r>
              <a:rPr lang="en-US" sz="1800" dirty="0"/>
              <a:t>University of Alaska: Pat Pitney</a:t>
            </a:r>
          </a:p>
          <a:p>
            <a:pPr lvl="2"/>
            <a:r>
              <a:rPr lang="en-US" sz="1800" dirty="0"/>
              <a:t>Alaska General Contractors: Alicia </a:t>
            </a:r>
            <a:r>
              <a:rPr lang="en-US" sz="1800" dirty="0" err="1"/>
              <a:t>Amberg</a:t>
            </a:r>
            <a:endParaRPr lang="en-US" sz="1800" dirty="0"/>
          </a:p>
          <a:p>
            <a:r>
              <a:rPr lang="en-US" sz="2400" dirty="0"/>
              <a:t>Staff</a:t>
            </a:r>
          </a:p>
          <a:p>
            <a:pPr lvl="1"/>
            <a:r>
              <a:rPr lang="en-US" sz="2000" dirty="0"/>
              <a:t>The goal of the agency – lean &amp; mean</a:t>
            </a:r>
          </a:p>
          <a:p>
            <a:pPr lvl="1"/>
            <a:r>
              <a:rPr lang="en-US" sz="2000" dirty="0"/>
              <a:t>High level subject matter experts</a:t>
            </a:r>
          </a:p>
          <a:p>
            <a:pPr lvl="1"/>
            <a:r>
              <a:rPr lang="en-US" sz="2000" dirty="0"/>
              <a:t>Maximize use of dollars on the program 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31E4F-A5EB-4600-B370-6624FD34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ED9EDC1-C731-444F-8976-806236A07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841248"/>
          </a:xfrm>
        </p:spPr>
        <p:txBody>
          <a:bodyPr/>
          <a:lstStyle/>
          <a:p>
            <a:r>
              <a:rPr lang="en-US" dirty="0"/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913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F146-CDF4-4685-AD7E-EE0B18150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Denali Commission Special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5198-E0E4-43C6-92D9-C19DE6BE2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31848"/>
            <a:ext cx="8229600" cy="429431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Transfer Authority </a:t>
            </a:r>
          </a:p>
          <a:p>
            <a:pPr marL="857250" lvl="1" indent="-457200"/>
            <a:r>
              <a:rPr lang="en-US" sz="2000" dirty="0"/>
              <a:t>Authority to accept funds from non-federal and federal sources</a:t>
            </a:r>
          </a:p>
          <a:p>
            <a:pPr marL="857250" lvl="1" indent="-457200"/>
            <a:r>
              <a:rPr lang="en-US" sz="2000" dirty="0"/>
              <a:t>Agencies counts funds as expended, eliminating Congress’s ability to rescind funds </a:t>
            </a:r>
          </a:p>
          <a:p>
            <a:pPr marL="857250" lvl="1" indent="-457200"/>
            <a:r>
              <a:rPr lang="en-US" sz="2000" dirty="0"/>
              <a:t>Other Special Provisions are applied once transferred to D.C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Non-Federal Cost Share Match</a:t>
            </a:r>
          </a:p>
          <a:p>
            <a:pPr marL="857250" lvl="1" indent="-457200"/>
            <a:r>
              <a:rPr lang="en-US" sz="2000" dirty="0"/>
              <a:t>Ability to match funds with other federal agencies</a:t>
            </a:r>
          </a:p>
          <a:p>
            <a:pPr marL="857250" lvl="1" indent="-457200"/>
            <a:r>
              <a:rPr lang="en-US" sz="2000" dirty="0"/>
              <a:t>Acts like private or state funds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No-Year Funds</a:t>
            </a:r>
          </a:p>
          <a:p>
            <a:pPr marL="857250" lvl="1" indent="-457200"/>
            <a:r>
              <a:rPr lang="en-US" sz="2000" dirty="0"/>
              <a:t>Do not expire at end of fiscal year </a:t>
            </a:r>
          </a:p>
          <a:p>
            <a:pPr marL="857250" lvl="1" indent="-457200"/>
            <a:r>
              <a:rPr lang="en-US" sz="2000" dirty="0"/>
              <a:t>Allows for long-term projects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E327E-A02E-4AFC-8862-BEB3FBF4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7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915F-7557-4FDC-800C-324FA16D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45D3-6540-4FE9-AAF4-8397ED0A8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Investments: </a:t>
            </a:r>
          </a:p>
          <a:p>
            <a:pPr lvl="1"/>
            <a:r>
              <a:rPr lang="en-US" sz="2400" dirty="0"/>
              <a:t>Housing, transportation, bulk fuel, power generation, sanitation, health facilities, critical infrastructure and development projects</a:t>
            </a:r>
          </a:p>
          <a:p>
            <a:pPr lvl="1"/>
            <a:r>
              <a:rPr lang="en-US" sz="2400" dirty="0"/>
              <a:t>$1.1 billion invested in 230 communities over 20 years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6E438-A636-428E-A5CA-B1700649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6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A6B63-20C6-48F2-A7E8-D0A3243A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6FDADC-7EC7-4A8E-B341-21D0C6C05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613"/>
            <a:ext cx="9144000" cy="485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8C6FE-7B44-4BC4-AAC7-53D846D43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A18635-B3D4-459C-AE66-944072CF3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771" y="1066800"/>
            <a:ext cx="7873429" cy="52351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39956-8CB5-4F47-8AF1-C0131D60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304800" cy="365125"/>
          </a:xfrm>
        </p:spPr>
        <p:txBody>
          <a:bodyPr/>
          <a:lstStyle/>
          <a:p>
            <a:fld id="{2A01CBC3-FC15-4F10-9E0C-C35F715B190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0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1CB6-33DA-4134-9C1F-1A051267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8A69F-A383-4009-8415-DC356BAA3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levels</a:t>
            </a:r>
          </a:p>
          <a:p>
            <a:pPr lvl="1"/>
            <a:r>
              <a:rPr lang="en-US" dirty="0"/>
              <a:t>Energy: $4.925 M</a:t>
            </a:r>
          </a:p>
          <a:p>
            <a:pPr lvl="1"/>
            <a:r>
              <a:rPr lang="en-US" dirty="0"/>
              <a:t>Bulk fuel: $2.2 M</a:t>
            </a:r>
          </a:p>
          <a:p>
            <a:pPr lvl="1"/>
            <a:r>
              <a:rPr lang="en-US" dirty="0"/>
              <a:t>Village infrastructure protection: $500,000</a:t>
            </a:r>
          </a:p>
          <a:p>
            <a:pPr lvl="1"/>
            <a:r>
              <a:rPr lang="en-US" dirty="0"/>
              <a:t>Transportation: $500,000</a:t>
            </a:r>
          </a:p>
          <a:p>
            <a:pPr lvl="1"/>
            <a:r>
              <a:rPr lang="en-US" dirty="0"/>
              <a:t>Sanitation: $1.5 M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3B8D5-5669-4D36-A13D-486B98EAB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29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7C91B-707A-4FE7-82F2-78BDE4A65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FY23 workplan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E53C9-D6DD-485B-9BAF-AA41D712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Health facilities: $500,000</a:t>
            </a:r>
          </a:p>
          <a:p>
            <a:pPr lvl="1"/>
            <a:r>
              <a:rPr lang="en-US" dirty="0"/>
              <a:t>Housing: $500,000</a:t>
            </a:r>
          </a:p>
          <a:p>
            <a:pPr lvl="1"/>
            <a:r>
              <a:rPr lang="en-US" dirty="0"/>
              <a:t>Broadband: $250,000</a:t>
            </a:r>
          </a:p>
          <a:p>
            <a:pPr lvl="1"/>
            <a:r>
              <a:rPr lang="en-US" dirty="0"/>
              <a:t>Workforce/economic development: $1.6 M</a:t>
            </a:r>
          </a:p>
          <a:p>
            <a:pPr lvl="1"/>
            <a:r>
              <a:rPr lang="en-US" dirty="0"/>
              <a:t>New flexible funding: $1.325 M</a:t>
            </a:r>
          </a:p>
          <a:p>
            <a:pPr lvl="2"/>
            <a:r>
              <a:rPr lang="en-US" dirty="0"/>
              <a:t>Allows the Commission to move money around to meet needs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69E0-4024-40E6-8232-52FC39E1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CBC3-FC15-4F10-9E0C-C35F715B19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89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nali Template.potx" id="{C2109FB5-0C67-476D-8648-85DEBCB812E8}" vid="{77D8D444-B739-4000-9CDF-1084229E8A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D59F384E731E4AA0AD3A718869D256" ma:contentTypeVersion="4" ma:contentTypeDescription="Create a new document." ma:contentTypeScope="" ma:versionID="9d5793da81c592ee7d5290b861b72399">
  <xsd:schema xmlns:xsd="http://www.w3.org/2001/XMLSchema" xmlns:xs="http://www.w3.org/2001/XMLSchema" xmlns:p="http://schemas.microsoft.com/office/2006/metadata/properties" xmlns:ns3="bc47d1fe-04a2-4480-9daf-c8a03e3b8637" targetNamespace="http://schemas.microsoft.com/office/2006/metadata/properties" ma:root="true" ma:fieldsID="4162f9403d155a5db06c44ec4a6008b3" ns3:_="">
    <xsd:import namespace="bc47d1fe-04a2-4480-9daf-c8a03e3b86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47d1fe-04a2-4480-9daf-c8a03e3b86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8F1CF0-3954-45C2-A9B1-1CB36C1BD281}">
  <ds:schemaRefs>
    <ds:schemaRef ds:uri="http://schemas.microsoft.com/office/2006/documentManagement/types"/>
    <ds:schemaRef ds:uri="bc47d1fe-04a2-4480-9daf-c8a03e3b8637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71B6B8-C70E-42A4-BC5B-E92304CC2A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5C556-FB2F-4D3C-B14D-F86D967C8F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47d1fe-04a2-4480-9daf-c8a03e3b86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Denali Template</Template>
  <TotalTime>4505</TotalTime>
  <Words>533</Words>
  <Application>Microsoft Office PowerPoint</Application>
  <PresentationFormat>On-screen Show (4:3)</PresentationFormat>
  <Paragraphs>106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History</vt:lpstr>
      <vt:lpstr>Structure</vt:lpstr>
      <vt:lpstr>Denali Commission Special Tools</vt:lpstr>
      <vt:lpstr>Past investments</vt:lpstr>
      <vt:lpstr>PowerPoint Presentation</vt:lpstr>
      <vt:lpstr>PowerPoint Presentation</vt:lpstr>
      <vt:lpstr>FY23 Workplan</vt:lpstr>
      <vt:lpstr>FY23 workplan</vt:lpstr>
      <vt:lpstr>IIJA Workplan</vt:lpstr>
      <vt:lpstr>Upcoming Funding</vt:lpstr>
      <vt:lpstr>Upcoming Funding:</vt:lpstr>
      <vt:lpstr>Working with the Commission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Antrobus</dc:creator>
  <cp:lastModifiedBy>Garrett Boyle</cp:lastModifiedBy>
  <cp:revision>145</cp:revision>
  <cp:lastPrinted>2019-12-03T22:14:06Z</cp:lastPrinted>
  <dcterms:created xsi:type="dcterms:W3CDTF">2018-11-29T01:46:11Z</dcterms:created>
  <dcterms:modified xsi:type="dcterms:W3CDTF">2022-04-07T21:26:17Z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0x01010039D59F384E731E4AA0AD3A718869D256</vt:lpwstr>
  </property>
</Properties>
</file>