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3"/>
  </p:notesMasterIdLst>
  <p:sldIdLst>
    <p:sldId id="257" r:id="rId5"/>
    <p:sldId id="288" r:id="rId6"/>
    <p:sldId id="259" r:id="rId7"/>
    <p:sldId id="260" r:id="rId8"/>
    <p:sldId id="263" r:id="rId9"/>
    <p:sldId id="273" r:id="rId10"/>
    <p:sldId id="275" r:id="rId11"/>
    <p:sldId id="28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6224" autoAdjust="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C93F5-35FF-4402-8F16-288E8B2799EA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7ACBC-DC18-40D3-9FEA-DA9BE667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019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601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571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271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63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E692-A990-4252-AC15-C007FA8BD94B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2242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0938-4EBA-4472-AC94-CDC619D37316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>
                <a:solidFill>
                  <a:schemeClr val="tx1"/>
                </a:solidFill>
              </a:defRPr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874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9B531-E0EE-44A3-BEDA-06DD88F91AB2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1973589"/>
            <a:ext cx="5711810" cy="3941540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637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001" y="603250"/>
            <a:ext cx="10921998" cy="3294019"/>
          </a:xfrm>
          <a:solidFill>
            <a:schemeClr val="bg1"/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98CEA4-36D0-4B7E-8504-C425C2B32268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85228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435213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286" imgH="286" progId="TCLayout.ActiveDocument.1">
                  <p:embed/>
                </p:oleObj>
              </mc:Choice>
              <mc:Fallback>
                <p:oleObj name="think-cell Slide" r:id="rId4" imgW="286" imgH="286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rgbClr val="0A316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 lang="en-US" sz="1600" b="0" noProof="0" dirty="0">
              <a:solidFill>
                <a:srgbClr val="FFFFFF"/>
              </a:solidFill>
            </a:endParaRPr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/>
          </p:nvPr>
        </p:nvSpPr>
        <p:spPr>
          <a:xfrm>
            <a:off x="5443870" y="1973589"/>
            <a:ext cx="5711810" cy="3941540"/>
          </a:xfrm>
        </p:spPr>
        <p:txBody>
          <a:bodyPr lIns="0" tIns="45720" rIns="0" bIns="45720"/>
          <a:lstStyle>
            <a:lvl1pPr marL="91440" indent="-9144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defRPr sz="1600" b="0">
                <a:solidFill>
                  <a:schemeClr val="tx1"/>
                </a:solidFill>
              </a:defRPr>
            </a:lvl1pPr>
            <a:lvl2pPr marL="38404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 marL="56692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3pPr>
            <a:lvl4pPr marL="74980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4pPr>
            <a:lvl5pPr marL="93268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 lIns="0" tIns="45720" rIns="0" bIns="45720"/>
          <a:lstStyle>
            <a:lvl1pPr marL="91440" indent="-9144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defRPr sz="1600" b="0">
                <a:solidFill>
                  <a:schemeClr val="tx1"/>
                </a:solidFill>
              </a:defRPr>
            </a:lvl1pPr>
            <a:lvl2pPr marL="38404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 marL="56692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3pPr>
            <a:lvl4pPr marL="74980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4pPr>
            <a:lvl5pPr marL="93268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6642101"/>
            <a:ext cx="12192000" cy="215899"/>
          </a:xfrm>
          <a:prstGeom prst="rect">
            <a:avLst/>
          </a:prstGeom>
          <a:solidFill>
            <a:srgbClr val="0A3161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sym typeface="Helvetica Neue Medium"/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0986951" y="68798"/>
            <a:ext cx="1152527" cy="534783"/>
            <a:chOff x="10618994" y="403858"/>
            <a:chExt cx="1152527" cy="53478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8994" y="403858"/>
              <a:ext cx="534783" cy="534783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38" y="403858"/>
              <a:ext cx="534783" cy="534783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469" y="6104709"/>
            <a:ext cx="1123741" cy="417099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11124498" y="6360227"/>
            <a:ext cx="667453" cy="16158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tx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85FF344-796B-4FF8-A25D-8B39517F8E0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986951" y="62753"/>
            <a:ext cx="1160224" cy="57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2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4217870" y="0"/>
            <a:ext cx="3599236" cy="68579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D86-C8D6-4AE3-9B04-88B5061E1520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816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3" name="Rectangle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4413-6C82-4D55-AAD6-275353B539DC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57000" y="6224125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9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">
            <a:extLst>
              <a:ext uri="{FF2B5EF4-FFF2-40B4-BE49-F238E27FC236}">
                <a16:creationId xmlns:a16="http://schemas.microsoft.com/office/drawing/2014/main" id="{64248D99-2B30-464D-B9B7-4E5C3A1F3FB2}"/>
              </a:ext>
            </a:extLst>
          </p:cNvPr>
          <p:cNvSpPr/>
          <p:nvPr userDrawn="1"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3FAFF55B-FDE6-394B-A39B-22627D8FB6E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C302-5A3E-4125-9919-2B9760A46FF0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99E345E4-E77C-484E-9FBB-E4EC71F08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0769" y="6224125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5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83ACCAC0-2C8A-CE43-8C55-22BB53C73920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FA03-5BA8-47CA-8A15-6445129B30D8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D4076461-FF7A-8843-B7F9-D041F3FB22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57000" y="6244986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3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E9DD-B574-44B0-BE91-99965210209D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094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46D-7EF8-4F93-AE92-3F9A32D82B1D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3794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328D-7A88-474D-9135-E850CF4DE407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5754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5754" y="2281657"/>
            <a:ext cx="4157296" cy="3633471"/>
          </a:xfrm>
        </p:spPr>
        <p:txBody>
          <a:bodyPr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768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EF13E-AC1B-485A-9A3F-E9FB228AED81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en-US" noProof="0"/>
              <a:t>Quote Goes Here</a:t>
            </a:r>
          </a:p>
        </p:txBody>
      </p:sp>
    </p:spTree>
    <p:extLst>
      <p:ext uri="{BB962C8B-B14F-4D97-AF65-F5344CB8AC3E}">
        <p14:creationId xmlns:p14="http://schemas.microsoft.com/office/powerpoint/2010/main" val="358616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CE1857D-BFFE-482A-AD1E-2D72B1493E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16161279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7" imgW="300" imgH="295" progId="TCLayout.ActiveDocument.1">
                  <p:embed/>
                </p:oleObj>
              </mc:Choice>
              <mc:Fallback>
                <p:oleObj name="think-cell Slide" r:id="rId17" imgW="300" imgH="295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CE1857D-BFFE-482A-AD1E-2D72B1493E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1552108B-1F90-0044-A7D4-0956E919F29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A3023D60-4146-4ACE-BA95-77872A6DBB6F}" type="datetime1">
              <a:rPr lang="en-US" noProof="0" smtClean="0"/>
              <a:t>4/8/2022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269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8.bin"/><Relationship Id="rId3" Type="http://schemas.openxmlformats.org/officeDocument/2006/relationships/tags" Target="../tags/tag7.xml"/><Relationship Id="rId7" Type="http://schemas.openxmlformats.org/officeDocument/2006/relationships/notesSlide" Target="../notesSlides/notesSlide2.xml"/><Relationship Id="rId12" Type="http://schemas.openxmlformats.org/officeDocument/2006/relationships/oleObject" Target="../embeddings/oleObject7.bin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3.xml"/><Relationship Id="rId11" Type="http://schemas.openxmlformats.org/officeDocument/2006/relationships/image" Target="../media/image4.emf"/><Relationship Id="rId5" Type="http://schemas.openxmlformats.org/officeDocument/2006/relationships/tags" Target="../tags/tag9.xml"/><Relationship Id="rId10" Type="http://schemas.openxmlformats.org/officeDocument/2006/relationships/oleObject" Target="../embeddings/oleObject6.bin"/><Relationship Id="rId4" Type="http://schemas.openxmlformats.org/officeDocument/2006/relationships/tags" Target="../tags/tag8.xml"/><Relationship Id="rId9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BroadbandForAll@ntia.gov" TargetMode="External"/><Relationship Id="rId3" Type="http://schemas.openxmlformats.org/officeDocument/2006/relationships/tags" Target="../tags/tag14.xml"/><Relationship Id="rId7" Type="http://schemas.openxmlformats.org/officeDocument/2006/relationships/image" Target="../media/image4.emf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4.bin"/><Relationship Id="rId5" Type="http://schemas.openxmlformats.org/officeDocument/2006/relationships/slideLayout" Target="../slideLayouts/slideLayout13.xml"/><Relationship Id="rId10" Type="http://schemas.openxmlformats.org/officeDocument/2006/relationships/oleObject" Target="../embeddings/oleObject13.bin"/><Relationship Id="rId4" Type="http://schemas.openxmlformats.org/officeDocument/2006/relationships/tags" Target="../tags/tag15.xml"/><Relationship Id="rId9" Type="http://schemas.openxmlformats.org/officeDocument/2006/relationships/hyperlink" Target="https://broadbandusa.ntia.doc.gov/events/latest-ev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122A9508-3C0F-4771-9219-C06053A5680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300" imgH="295" progId="TCLayout.ActiveDocument.1">
                  <p:embed/>
                </p:oleObj>
              </mc:Choice>
              <mc:Fallback>
                <p:oleObj name="think-cell Slide" r:id="rId4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122A9508-3C0F-4771-9219-C06053A568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5B7AEFB0-51F2-5449-996C-73382891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238388"/>
            <a:ext cx="10058400" cy="3886200"/>
          </a:xfrm>
        </p:spPr>
        <p:txBody>
          <a:bodyPr vert="horz">
            <a:normAutofit/>
          </a:bodyPr>
          <a:lstStyle/>
          <a:p>
            <a:pPr algn="ctr"/>
            <a:r>
              <a:rPr lang="en-US" sz="4400" dirty="0"/>
              <a:t>Infrastructure Investment and Jobs Act </a:t>
            </a:r>
            <a:br>
              <a:rPr lang="en-US" sz="4400" dirty="0"/>
            </a:br>
            <a:r>
              <a:rPr lang="en-US" sz="4400" i="1" dirty="0"/>
              <a:t>new funding initiatives</a:t>
            </a:r>
            <a:br>
              <a:rPr lang="en-US" sz="4400" i="1" dirty="0"/>
            </a:br>
            <a:r>
              <a:rPr lang="en-US" sz="2000" cap="none" dirty="0"/>
              <a:t>2022 Infrastructure Grant Symposium</a:t>
            </a:r>
            <a:br>
              <a:rPr lang="en-US" sz="2000" cap="none" dirty="0"/>
            </a:br>
            <a:r>
              <a:rPr lang="en-US" sz="2000" cap="none" dirty="0"/>
              <a:t>April 11, 2022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0F6D6CF-8D73-6643-A348-53AAE29FD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834370"/>
            <a:ext cx="100584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1600" dirty="0"/>
              <a:t>National telecommunications and information administration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681" y="724256"/>
            <a:ext cx="1656638" cy="165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BB0C31-BF92-40EB-875D-5FB5C5A9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984938"/>
            <a:ext cx="5587124" cy="777765"/>
          </a:xfrm>
        </p:spPr>
        <p:txBody>
          <a:bodyPr/>
          <a:lstStyle/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IIJA Broadband Programs Overview</a:t>
            </a:r>
            <a:br>
              <a:rPr lang="en-US" dirty="0"/>
            </a:br>
            <a:br>
              <a:rPr lang="en-US" sz="2000" dirty="0"/>
            </a:br>
            <a:r>
              <a:rPr lang="en-US" sz="2000" dirty="0"/>
              <a:t>Douglas Kinkoph</a:t>
            </a:r>
            <a:br>
              <a:rPr lang="en-US" sz="1800" b="1" dirty="0"/>
            </a:br>
            <a:r>
              <a:rPr lang="en-US" sz="1700" b="1" dirty="0"/>
              <a:t>Associate Administrator</a:t>
            </a:r>
            <a:br>
              <a:rPr lang="en-US" sz="1700" dirty="0"/>
            </a:br>
            <a:r>
              <a:rPr lang="en-US" sz="1700" dirty="0"/>
              <a:t>Office of Internet Connectivity &amp; Growth -NTIA</a:t>
            </a:r>
            <a:br>
              <a:rPr lang="en-US" sz="1600" dirty="0"/>
            </a:br>
            <a:br>
              <a:rPr lang="en-US" sz="1600" dirty="0"/>
            </a:br>
            <a:r>
              <a:rPr lang="en-US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B5D852-51CF-4A0C-9F4E-86A27C101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09870" y="831287"/>
            <a:ext cx="4016206" cy="51954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Broadband Equity, Access &amp; Deployment (BEAD) Program</a:t>
            </a:r>
          </a:p>
          <a:p>
            <a:r>
              <a:rPr lang="en-US" sz="2400" dirty="0"/>
              <a:t>Digital Equity Programs</a:t>
            </a:r>
          </a:p>
          <a:p>
            <a:r>
              <a:rPr lang="en-US" sz="2400" dirty="0"/>
              <a:t>Tribal Connectivity Technical Amendments </a:t>
            </a:r>
          </a:p>
          <a:p>
            <a:r>
              <a:rPr lang="en-US" sz="2400" dirty="0"/>
              <a:t>Enabling Middle Mile Broadband Infrastructure</a:t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766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431965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5" imgW="300" imgH="295" progId="TCLayout.ActiveDocument.1">
                  <p:embed/>
                </p:oleObj>
              </mc:Choice>
              <mc:Fallback>
                <p:oleObj name="think-cell Slide" r:id="rId5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869" y="942871"/>
            <a:ext cx="10632707" cy="587584"/>
          </a:xfrm>
        </p:spPr>
        <p:txBody>
          <a:bodyPr vert="horz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Infrastructure Act</a:t>
            </a:r>
            <a:r>
              <a:rPr lang="en-US" dirty="0">
                <a:solidFill>
                  <a:srgbClr val="575454"/>
                </a:solidFill>
              </a:rPr>
              <a:t>* </a:t>
            </a:r>
            <a:r>
              <a:rPr lang="en-US" dirty="0"/>
              <a:t>creates ~$65B in BROADBAND funding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8E9FB2-1E3B-4E10-BE27-CF8C987011E6}"/>
              </a:ext>
            </a:extLst>
          </p:cNvPr>
          <p:cNvSpPr/>
          <p:nvPr/>
        </p:nvSpPr>
        <p:spPr>
          <a:xfrm>
            <a:off x="4847804" y="3841348"/>
            <a:ext cx="1920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2">
                    <a:lumMod val="50000"/>
                  </a:schemeClr>
                </a:solidFill>
              </a:rPr>
              <a:t>Title II - Tribal Connectivity Technical Amendments 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Furthers current Tribal Broadband Connectivity Program by investing an additional $2B to fund broadband adoption and infrastructure projects.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2255D-CBD5-4546-8747-8F5E213E42F7}"/>
              </a:ext>
            </a:extLst>
          </p:cNvPr>
          <p:cNvSpPr txBox="1"/>
          <p:nvPr/>
        </p:nvSpPr>
        <p:spPr>
          <a:xfrm>
            <a:off x="759209" y="3381593"/>
            <a:ext cx="2011680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accent4"/>
                </a:solidFill>
              </a:rPr>
              <a:t>$42.45B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20F2D9-E105-44CD-8685-0D33708F4754}"/>
              </a:ext>
            </a:extLst>
          </p:cNvPr>
          <p:cNvSpPr txBox="1"/>
          <p:nvPr/>
        </p:nvSpPr>
        <p:spPr>
          <a:xfrm>
            <a:off x="4833051" y="3362741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$2.00B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4FF1B-8BEC-4A5D-80E7-611A5610D54E}"/>
              </a:ext>
            </a:extLst>
          </p:cNvPr>
          <p:cNvSpPr txBox="1"/>
          <p:nvPr/>
        </p:nvSpPr>
        <p:spPr>
          <a:xfrm>
            <a:off x="2860138" y="3375602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$2.75B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86A4F6-8283-4B49-AD3C-173B6B6269DF}"/>
              </a:ext>
            </a:extLst>
          </p:cNvPr>
          <p:cNvSpPr txBox="1"/>
          <p:nvPr/>
        </p:nvSpPr>
        <p:spPr>
          <a:xfrm>
            <a:off x="6820098" y="3375603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$1.00B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7F9EC6-DE37-4802-8116-2C5D6D8AA956}"/>
              </a:ext>
            </a:extLst>
          </p:cNvPr>
          <p:cNvSpPr/>
          <p:nvPr/>
        </p:nvSpPr>
        <p:spPr>
          <a:xfrm>
            <a:off x="759209" y="3841348"/>
            <a:ext cx="2011680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accent4"/>
                </a:solidFill>
              </a:rPr>
              <a:t>Title I - Broadband Equity, Access &amp; Deployment Program</a:t>
            </a:r>
          </a:p>
          <a:p>
            <a:pPr algn="ctr"/>
            <a:r>
              <a:rPr lang="en-US" sz="1200" b="1" i="1" dirty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Formula-based grant program for U.S. states and territories. BEAD aims to close the access gap for unserved &amp; underserved areas of the country. </a:t>
            </a:r>
            <a:endParaRPr lang="en-US" sz="7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n-US" sz="7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CCDE24-0E16-49D2-A55A-B3C61F8255F4}"/>
              </a:ext>
            </a:extLst>
          </p:cNvPr>
          <p:cNvSpPr/>
          <p:nvPr/>
        </p:nvSpPr>
        <p:spPr>
          <a:xfrm>
            <a:off x="2825844" y="3841348"/>
            <a:ext cx="21031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Title III – Digital Equity Act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Three programs, established for planning &amp; implementation of programs that promote 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digital equity, support digital inclusion activities, and build capacity related to the adoption of broadband.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B59B65-ECBF-45EC-AFD2-54CF2D089904}"/>
              </a:ext>
            </a:extLst>
          </p:cNvPr>
          <p:cNvSpPr/>
          <p:nvPr/>
        </p:nvSpPr>
        <p:spPr>
          <a:xfrm>
            <a:off x="6820098" y="3841348"/>
            <a:ext cx="1920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1">
                    <a:lumMod val="50000"/>
                  </a:schemeClr>
                </a:solidFill>
              </a:rPr>
              <a:t>Title IV - Enabling Middle Mile Broadband Infrastructure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Provides funding to extend middle mile capacity to reduce cost of serving </a:t>
            </a:r>
            <a:r>
              <a:rPr lang="en-US" sz="1200" dirty="0">
                <a:solidFill>
                  <a:srgbClr val="575454"/>
                </a:solidFill>
              </a:rPr>
              <a:t>unserved and underserved areas and 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enhance network resilience. 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 panose="020F050202020403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BEFA10E-C4C8-4070-89CA-E3585791C183}"/>
              </a:ext>
            </a:extLst>
          </p:cNvPr>
          <p:cNvCxnSpPr>
            <a:cxnSpLocks/>
          </p:cNvCxnSpPr>
          <p:nvPr/>
        </p:nvCxnSpPr>
        <p:spPr>
          <a:xfrm>
            <a:off x="759209" y="3183678"/>
            <a:ext cx="2011680" cy="0"/>
          </a:xfrm>
          <a:prstGeom prst="line">
            <a:avLst/>
          </a:prstGeom>
          <a:ln w="19050" cap="flat" cmpd="sng" algn="ctr">
            <a:solidFill>
              <a:srgbClr val="1E4E7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6F91CA-D037-40BA-888C-B7D9431EF024}"/>
              </a:ext>
            </a:extLst>
          </p:cNvPr>
          <p:cNvCxnSpPr/>
          <p:nvPr/>
        </p:nvCxnSpPr>
        <p:spPr>
          <a:xfrm>
            <a:off x="2861801" y="3183678"/>
            <a:ext cx="1920240" cy="0"/>
          </a:xfrm>
          <a:prstGeom prst="line">
            <a:avLst/>
          </a:prstGeom>
          <a:ln w="1905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04C10C-333B-4FAE-A81A-541A7086A83E}"/>
              </a:ext>
            </a:extLst>
          </p:cNvPr>
          <p:cNvCxnSpPr/>
          <p:nvPr/>
        </p:nvCxnSpPr>
        <p:spPr>
          <a:xfrm>
            <a:off x="4836377" y="3183678"/>
            <a:ext cx="1920240" cy="0"/>
          </a:xfrm>
          <a:prstGeom prst="line">
            <a:avLst/>
          </a:prstGeom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0A7911-5422-46DF-A3FC-50F92E04703E}"/>
              </a:ext>
            </a:extLst>
          </p:cNvPr>
          <p:cNvCxnSpPr/>
          <p:nvPr/>
        </p:nvCxnSpPr>
        <p:spPr>
          <a:xfrm>
            <a:off x="6820097" y="3183678"/>
            <a:ext cx="1920240" cy="0"/>
          </a:xfrm>
          <a:prstGeom prst="line">
            <a:avLst/>
          </a:prstGeom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8D844CA-EDC3-416C-9604-465096B38BBD}"/>
              </a:ext>
            </a:extLst>
          </p:cNvPr>
          <p:cNvSpPr txBox="1"/>
          <p:nvPr/>
        </p:nvSpPr>
        <p:spPr>
          <a:xfrm>
            <a:off x="751573" y="2669953"/>
            <a:ext cx="201168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400" dirty="0">
                <a:solidFill>
                  <a:schemeClr val="accent4"/>
                </a:solidFill>
              </a:rPr>
              <a:t>BEAD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D7921B-9D1B-4261-9858-C4A4FEB98C00}"/>
              </a:ext>
            </a:extLst>
          </p:cNvPr>
          <p:cNvSpPr txBox="1"/>
          <p:nvPr/>
        </p:nvSpPr>
        <p:spPr>
          <a:xfrm>
            <a:off x="2898905" y="2561310"/>
            <a:ext cx="1920240" cy="61555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DIGITAL </a:t>
            </a:r>
            <a:b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EQUITY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557B03-3F74-41D9-BCA3-865FC7EF8E93}"/>
              </a:ext>
            </a:extLst>
          </p:cNvPr>
          <p:cNvSpPr txBox="1"/>
          <p:nvPr/>
        </p:nvSpPr>
        <p:spPr>
          <a:xfrm>
            <a:off x="4836377" y="2669953"/>
            <a:ext cx="192024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TRIBAL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2F4A9D-313E-4406-9FBE-27B77743F85F}"/>
              </a:ext>
            </a:extLst>
          </p:cNvPr>
          <p:cNvSpPr txBox="1"/>
          <p:nvPr/>
        </p:nvSpPr>
        <p:spPr>
          <a:xfrm>
            <a:off x="6820097" y="2561310"/>
            <a:ext cx="1920240" cy="61555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MIDDLE 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MILE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E1B683-F90B-4EC7-80D4-DB3B6444512E}"/>
              </a:ext>
            </a:extLst>
          </p:cNvPr>
          <p:cNvSpPr/>
          <p:nvPr/>
        </p:nvSpPr>
        <p:spPr bwMode="gray">
          <a:xfrm>
            <a:off x="751573" y="1890753"/>
            <a:ext cx="8008379" cy="499619"/>
          </a:xfrm>
          <a:prstGeom prst="rect">
            <a:avLst/>
          </a:prstGeom>
          <a:solidFill>
            <a:schemeClr val="accent4"/>
          </a:solidFill>
          <a:ln w="19050" algn="ctr">
            <a:solidFill>
              <a:schemeClr val="accent4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b="1" dirty="0">
                <a:solidFill>
                  <a:schemeClr val="bg1"/>
                </a:solidFill>
              </a:rPr>
              <a:t>NTIA will administer ~$48B of this new funding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F1FA97-8DBA-4022-9A54-0C4D90D9D2E1}"/>
              </a:ext>
            </a:extLst>
          </p:cNvPr>
          <p:cNvSpPr txBox="1"/>
          <p:nvPr/>
        </p:nvSpPr>
        <p:spPr>
          <a:xfrm>
            <a:off x="3465576" y="6324582"/>
            <a:ext cx="738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575454"/>
                </a:solidFill>
              </a:rPr>
              <a:t>* Infrastructure Investment and Jobs Act, Division F, Pub. L. 117-58 (Nov. 15, 2021)  </a:t>
            </a:r>
          </a:p>
          <a:p>
            <a:r>
              <a:rPr lang="en-US" sz="1200" i="1" dirty="0">
                <a:solidFill>
                  <a:srgbClr val="575454"/>
                </a:solidFill>
              </a:rPr>
              <a:t>Note: funding amounts inclusive of all administrative set-asides.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31B81B-5AE9-49AD-AE23-07AA4D3650D2}"/>
              </a:ext>
            </a:extLst>
          </p:cNvPr>
          <p:cNvSpPr/>
          <p:nvPr/>
        </p:nvSpPr>
        <p:spPr bwMode="gray">
          <a:xfrm>
            <a:off x="8872300" y="1885148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FCC to administer ~$14B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349BE0-4944-489A-A8B4-A8B1AE6AD4CC}"/>
              </a:ext>
            </a:extLst>
          </p:cNvPr>
          <p:cNvSpPr txBox="1"/>
          <p:nvPr/>
        </p:nvSpPr>
        <p:spPr>
          <a:xfrm>
            <a:off x="9073338" y="2384086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$14.2B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A72C039-09EF-4C08-BF0F-51C54F84ECAB}"/>
              </a:ext>
            </a:extLst>
          </p:cNvPr>
          <p:cNvSpPr/>
          <p:nvPr/>
        </p:nvSpPr>
        <p:spPr>
          <a:xfrm>
            <a:off x="8992289" y="2718783"/>
            <a:ext cx="2332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</a:rPr>
              <a:t>For Affordable Connectivity Program, which will replace the EBB program</a:t>
            </a:r>
            <a:endParaRPr lang="en-US" sz="1200" i="1" dirty="0">
              <a:solidFill>
                <a:srgbClr val="575454"/>
              </a:solidFill>
              <a:ea typeface="Calibri" panose="020F050202020403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12E7645-D8DC-4904-A4D5-DBE3C7BEBE11}"/>
              </a:ext>
            </a:extLst>
          </p:cNvPr>
          <p:cNvSpPr/>
          <p:nvPr/>
        </p:nvSpPr>
        <p:spPr bwMode="gray">
          <a:xfrm>
            <a:off x="8872300" y="3461137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" tIns="88900" rIns="18288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USDA to administer $2B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F866AE-13B6-4363-815F-739D1B0F7224}"/>
              </a:ext>
            </a:extLst>
          </p:cNvPr>
          <p:cNvSpPr txBox="1"/>
          <p:nvPr/>
        </p:nvSpPr>
        <p:spPr>
          <a:xfrm>
            <a:off x="9073338" y="3962642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$2.0B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52CD1E-F40E-4FB9-9CB1-379DA1DF8C61}"/>
              </a:ext>
            </a:extLst>
          </p:cNvPr>
          <p:cNvSpPr/>
          <p:nvPr/>
        </p:nvSpPr>
        <p:spPr>
          <a:xfrm>
            <a:off x="8992289" y="4221923"/>
            <a:ext cx="23329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</a:rPr>
              <a:t>Via the Rural Utilities Service</a:t>
            </a:r>
            <a:endParaRPr lang="en-US" sz="1200" i="1" dirty="0">
              <a:solidFill>
                <a:srgbClr val="575454"/>
              </a:solidFill>
              <a:ea typeface="Calibri" panose="020F050202020403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87C2D36-2BA6-45D7-91CC-DB858439A279}"/>
              </a:ext>
            </a:extLst>
          </p:cNvPr>
          <p:cNvSpPr/>
          <p:nvPr/>
        </p:nvSpPr>
        <p:spPr>
          <a:xfrm>
            <a:off x="8881444" y="2384768"/>
            <a:ext cx="2565075" cy="1009598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5222A3A-4B32-479D-AA6A-C5B6F82B4A60}"/>
              </a:ext>
            </a:extLst>
          </p:cNvPr>
          <p:cNvSpPr/>
          <p:nvPr/>
        </p:nvSpPr>
        <p:spPr>
          <a:xfrm>
            <a:off x="8881444" y="3954409"/>
            <a:ext cx="2565075" cy="544513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5B6389B-A92A-4C23-812D-CCB5C9F183CE}"/>
              </a:ext>
            </a:extLst>
          </p:cNvPr>
          <p:cNvSpPr/>
          <p:nvPr/>
        </p:nvSpPr>
        <p:spPr bwMode="gray">
          <a:xfrm>
            <a:off x="8883295" y="4593927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" tIns="88900" rIns="18288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Private Activity Bonds $600M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BC364A5-4C66-445D-AAC3-9E5A2A756611}"/>
              </a:ext>
            </a:extLst>
          </p:cNvPr>
          <p:cNvSpPr txBox="1"/>
          <p:nvPr/>
        </p:nvSpPr>
        <p:spPr>
          <a:xfrm>
            <a:off x="9084333" y="5095432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$600M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D23B5E5-E376-4577-A4C8-98681A72CC48}"/>
              </a:ext>
            </a:extLst>
          </p:cNvPr>
          <p:cNvSpPr/>
          <p:nvPr/>
        </p:nvSpPr>
        <p:spPr>
          <a:xfrm>
            <a:off x="9003284" y="5354713"/>
            <a:ext cx="2332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  <a:ea typeface="Calibri" panose="020F0502020204030204" pitchFamily="34" charset="0"/>
              </a:rPr>
              <a:t>Authorizes State/local gov’ts to use private activity bonds for rural broadband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BD209E7-938F-4117-A907-E1C3FFBA7C98}"/>
              </a:ext>
            </a:extLst>
          </p:cNvPr>
          <p:cNvSpPr/>
          <p:nvPr/>
        </p:nvSpPr>
        <p:spPr>
          <a:xfrm>
            <a:off x="8892439" y="5087199"/>
            <a:ext cx="2565075" cy="910113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9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25757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8" imgW="300" imgH="295" progId="TCLayout.ActiveDocument.1">
                  <p:embed/>
                </p:oleObj>
              </mc:Choice>
              <mc:Fallback>
                <p:oleObj name="think-cell Slide" r:id="rId8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194" y="942871"/>
            <a:ext cx="10145486" cy="587584"/>
          </a:xfrm>
        </p:spPr>
        <p:txBody>
          <a:bodyPr vert="horz">
            <a:normAutofit fontScale="90000"/>
          </a:bodyPr>
          <a:lstStyle/>
          <a:p>
            <a:r>
              <a:rPr lang="en-US" dirty="0" err="1">
                <a:solidFill>
                  <a:schemeClr val="accent4"/>
                </a:solidFill>
              </a:rPr>
              <a:t>BEAD|</a:t>
            </a:r>
            <a:r>
              <a:rPr lang="en-US" dirty="0" err="1"/>
              <a:t>The</a:t>
            </a:r>
            <a:r>
              <a:rPr lang="en-US" dirty="0"/>
              <a:t> "BEAD" program Will provide ~$42B for infrastructure planning and implementation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348D170-EC8D-4C81-86D3-CCADFB9B886B}"/>
              </a:ext>
            </a:extLst>
          </p:cNvPr>
          <p:cNvCxnSpPr>
            <a:cxnSpLocks/>
          </p:cNvCxnSpPr>
          <p:nvPr/>
        </p:nvCxnSpPr>
        <p:spPr>
          <a:xfrm>
            <a:off x="1105625" y="2234008"/>
            <a:ext cx="3423130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43F53B3-F5F5-4606-A415-03EF40431A99}"/>
              </a:ext>
            </a:extLst>
          </p:cNvPr>
          <p:cNvSpPr txBox="1"/>
          <p:nvPr/>
        </p:nvSpPr>
        <p:spPr>
          <a:xfrm>
            <a:off x="1105625" y="1860854"/>
            <a:ext cx="3448087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4"/>
                </a:solidFill>
              </a:rPr>
              <a:t>OVERVIEW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E119A1-6CDE-4064-9B27-C67C6EA030F5}"/>
              </a:ext>
            </a:extLst>
          </p:cNvPr>
          <p:cNvSpPr txBox="1"/>
          <p:nvPr/>
        </p:nvSpPr>
        <p:spPr>
          <a:xfrm>
            <a:off x="1105625" y="2351047"/>
            <a:ext cx="3448087" cy="439094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Official name:    </a:t>
            </a:r>
            <a:r>
              <a:rPr lang="en-US" sz="1600" dirty="0"/>
              <a:t>Broadband Equity, Access and Deployment Program </a:t>
            </a:r>
            <a:endParaRPr lang="en-US" sz="1600" b="1" dirty="0"/>
          </a:p>
          <a:p>
            <a:pPr>
              <a:spcBef>
                <a:spcPts val="200"/>
              </a:spcBef>
              <a:buSzPct val="100000"/>
            </a:pPr>
            <a:endParaRPr lang="en-US" sz="800" b="1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Funding pool</a:t>
            </a:r>
            <a:r>
              <a:rPr lang="en-US" sz="1600" dirty="0"/>
              <a:t>:  $42.45B</a:t>
            </a:r>
          </a:p>
          <a:p>
            <a:pPr>
              <a:spcBef>
                <a:spcPts val="200"/>
              </a:spcBef>
              <a:buSzPct val="100000"/>
            </a:pPr>
            <a:endParaRPr lang="en-US" sz="8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Type of program:  </a:t>
            </a:r>
            <a:r>
              <a:rPr lang="en-US" sz="1600" dirty="0"/>
              <a:t>State and Territory formula program</a:t>
            </a:r>
          </a:p>
          <a:p>
            <a:pPr>
              <a:spcBef>
                <a:spcPts val="200"/>
              </a:spcBef>
              <a:buSzPct val="100000"/>
            </a:pPr>
            <a:endParaRPr lang="en-US" sz="8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Program objective</a:t>
            </a:r>
            <a:r>
              <a:rPr lang="en-US" sz="1600" dirty="0"/>
              <a:t>: to close the availability gap, as Congress finds that "access to affordable, reliable, high-speed broadband is essential to full participation in modern life in the United States."</a:t>
            </a:r>
          </a:p>
          <a:p>
            <a:pPr>
              <a:spcBef>
                <a:spcPts val="200"/>
              </a:spcBef>
              <a:buSzPct val="100000"/>
            </a:pPr>
            <a:endParaRPr lang="en-US" sz="1600" dirty="0"/>
          </a:p>
          <a:p>
            <a:pPr>
              <a:spcBef>
                <a:spcPts val="200"/>
              </a:spcBef>
              <a:buSzPct val="100000"/>
            </a:pPr>
            <a:br>
              <a:rPr lang="en-US" sz="1600" dirty="0"/>
            </a:br>
            <a:endParaRPr lang="en-US" sz="16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EE0107-C218-4D38-86C7-B5C48D12FC80}"/>
              </a:ext>
            </a:extLst>
          </p:cNvPr>
          <p:cNvSpPr txBox="1"/>
          <p:nvPr/>
        </p:nvSpPr>
        <p:spPr>
          <a:xfrm>
            <a:off x="4778393" y="2351047"/>
            <a:ext cx="4173583" cy="341119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85750" indent="-285750">
              <a:spcBef>
                <a:spcPts val="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Unserved locations </a:t>
            </a:r>
            <a:br>
              <a:rPr lang="en-US" sz="1600" dirty="0"/>
            </a:br>
            <a:r>
              <a:rPr lang="en-US" sz="1600" i="1" dirty="0"/>
              <a:t>No access to 25/3 Mbps</a:t>
            </a:r>
          </a:p>
          <a:p>
            <a:pPr marL="285750" indent="-285750">
              <a:spcBef>
                <a:spcPts val="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en-US" sz="800" i="1" dirty="0"/>
          </a:p>
          <a:p>
            <a:pPr marL="285750" indent="-285750">
              <a:spcBef>
                <a:spcPts val="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Underserved locations</a:t>
            </a:r>
            <a:br>
              <a:rPr lang="en-US" sz="1600" dirty="0"/>
            </a:br>
            <a:r>
              <a:rPr lang="en-US" sz="1600" i="1" dirty="0"/>
              <a:t>No access to 100/20 Mbps</a:t>
            </a:r>
          </a:p>
          <a:p>
            <a:pPr marL="285750" indent="-285750">
              <a:spcBef>
                <a:spcPts val="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en-US" sz="800" i="1" dirty="0"/>
          </a:p>
          <a:p>
            <a:pPr marL="285750" indent="-285750">
              <a:spcBef>
                <a:spcPts val="200"/>
              </a:spcBef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Community anchor institutions</a:t>
            </a:r>
            <a:br>
              <a:rPr lang="en-US" sz="1600" dirty="0"/>
            </a:br>
            <a:r>
              <a:rPr lang="en-US" sz="1600" i="1" dirty="0"/>
              <a:t>Without gigabit connections</a:t>
            </a:r>
          </a:p>
          <a:p>
            <a:pPr>
              <a:spcBef>
                <a:spcPts val="200"/>
              </a:spcBef>
              <a:buSzPct val="100000"/>
            </a:pPr>
            <a:endParaRPr lang="en-US" sz="700" i="1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Eligible entity must also prioritize </a:t>
            </a:r>
          </a:p>
          <a:p>
            <a:pPr marL="285750" indent="-285750">
              <a:spcBef>
                <a:spcPts val="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/>
              <a:t>Persistent poverty / high-poverty areas</a:t>
            </a:r>
          </a:p>
          <a:p>
            <a:pPr marL="285750" indent="-285750">
              <a:spcBef>
                <a:spcPts val="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/>
              <a:t>Speed of proposed network</a:t>
            </a:r>
          </a:p>
          <a:p>
            <a:pPr marL="285750" indent="-285750">
              <a:spcBef>
                <a:spcPts val="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/>
              <a:t>Build time</a:t>
            </a:r>
          </a:p>
          <a:p>
            <a:pPr marL="285750" indent="-285750">
              <a:spcBef>
                <a:spcPts val="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/>
              <a:t>Demonstrated record on compliance with federal labor &amp; employment laws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5271205-945C-4DFC-9FB2-46045E579A31}"/>
              </a:ext>
            </a:extLst>
          </p:cNvPr>
          <p:cNvCxnSpPr>
            <a:cxnSpLocks/>
          </p:cNvCxnSpPr>
          <p:nvPr/>
        </p:nvCxnSpPr>
        <p:spPr>
          <a:xfrm>
            <a:off x="4686009" y="2234008"/>
            <a:ext cx="4150169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5FCEEAF-9781-472E-BD88-EC33018DD46D}"/>
              </a:ext>
            </a:extLst>
          </p:cNvPr>
          <p:cNvSpPr txBox="1"/>
          <p:nvPr/>
        </p:nvSpPr>
        <p:spPr>
          <a:xfrm>
            <a:off x="4686009" y="1860854"/>
            <a:ext cx="4173583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4"/>
                </a:solidFill>
              </a:rPr>
              <a:t>PROGRAM PRIORITIES</a:t>
            </a:r>
          </a:p>
        </p:txBody>
      </p:sp>
      <p:sp>
        <p:nvSpPr>
          <p:cNvPr id="35" name="Oval 20">
            <a:extLst>
              <a:ext uri="{FF2B5EF4-FFF2-40B4-BE49-F238E27FC236}">
                <a16:creationId xmlns:a16="http://schemas.microsoft.com/office/drawing/2014/main" id="{FD5B95B2-7ADE-438C-992F-341CDAA91B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00013" y="2364916"/>
            <a:ext cx="228600" cy="228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1</a:t>
            </a:r>
          </a:p>
        </p:txBody>
      </p:sp>
      <p:sp>
        <p:nvSpPr>
          <p:cNvPr id="36" name="Oval 20">
            <a:extLst>
              <a:ext uri="{FF2B5EF4-FFF2-40B4-BE49-F238E27FC236}">
                <a16:creationId xmlns:a16="http://schemas.microsoft.com/office/drawing/2014/main" id="{3A0F0349-57E5-4EB3-99C7-79971366B2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00013" y="3027837"/>
            <a:ext cx="228600" cy="228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2</a:t>
            </a:r>
          </a:p>
        </p:txBody>
      </p:sp>
      <p:sp>
        <p:nvSpPr>
          <p:cNvPr id="37" name="Oval 20">
            <a:extLst>
              <a:ext uri="{FF2B5EF4-FFF2-40B4-BE49-F238E27FC236}">
                <a16:creationId xmlns:a16="http://schemas.microsoft.com/office/drawing/2014/main" id="{03AB855C-C1E5-4CA4-A409-656C862E0D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02416" y="3688652"/>
            <a:ext cx="228600" cy="228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5C5BEC6-623A-4338-AB6D-39CC21848090}"/>
              </a:ext>
            </a:extLst>
          </p:cNvPr>
          <p:cNvCxnSpPr>
            <a:cxnSpLocks/>
          </p:cNvCxnSpPr>
          <p:nvPr/>
        </p:nvCxnSpPr>
        <p:spPr>
          <a:xfrm>
            <a:off x="8951976" y="2230628"/>
            <a:ext cx="2409566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AF24B4C-52EC-45F9-924D-9C45A54FA1A4}"/>
              </a:ext>
            </a:extLst>
          </p:cNvPr>
          <p:cNvSpPr txBox="1"/>
          <p:nvPr/>
        </p:nvSpPr>
        <p:spPr>
          <a:xfrm>
            <a:off x="8951977" y="1857474"/>
            <a:ext cx="242316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4"/>
                </a:solidFill>
              </a:rPr>
              <a:t>OTHER KEY FEATURES</a:t>
            </a:r>
          </a:p>
        </p:txBody>
      </p:sp>
      <p:graphicFrame>
        <p:nvGraphicFramePr>
          <p:cNvPr id="22" name="Object 21" hidden="1">
            <a:extLst>
              <a:ext uri="{FF2B5EF4-FFF2-40B4-BE49-F238E27FC236}">
                <a16:creationId xmlns:a16="http://schemas.microsoft.com/office/drawing/2014/main" id="{0E8A1B0C-BA77-4982-B871-474606585AEC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6649517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10" imgW="286" imgH="286" progId="TCLayout.ActiveDocument.1">
                  <p:embed/>
                </p:oleObj>
              </mc:Choice>
              <mc:Fallback>
                <p:oleObj name="think-cell Slide" r:id="rId10" imgW="286" imgH="286" progId="TCLayout.ActiveDocument.1">
                  <p:embed/>
                  <p:pic>
                    <p:nvPicPr>
                      <p:cNvPr id="22" name="Object 21" hidden="1">
                        <a:extLst>
                          <a:ext uri="{FF2B5EF4-FFF2-40B4-BE49-F238E27FC236}">
                            <a16:creationId xmlns:a16="http://schemas.microsoft.com/office/drawing/2014/main" id="{0E8A1B0C-BA77-4982-B871-474606585A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4C6E4AC-7A1F-488B-9A80-9FEA5AD55D27}"/>
              </a:ext>
            </a:extLst>
          </p:cNvPr>
          <p:cNvSpPr txBox="1"/>
          <p:nvPr/>
        </p:nvSpPr>
        <p:spPr>
          <a:xfrm>
            <a:off x="8935575" y="2351047"/>
            <a:ext cx="2423160" cy="362663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b="1" dirty="0"/>
              <a:t>Quality requirements</a:t>
            </a:r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dirty="0"/>
              <a:t>Specific network requirements are included e.g., speeds of at least 100/20 Mbps</a:t>
            </a:r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endParaRPr lang="en-US" sz="1400" b="1" dirty="0"/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b="1" dirty="0"/>
              <a:t>Matching requirement</a:t>
            </a:r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dirty="0"/>
              <a:t>Eligible entities must ensure that they or a subgrantee provide at least 25% match</a:t>
            </a:r>
            <a:br>
              <a:rPr lang="en-US" sz="1400" dirty="0"/>
            </a:br>
            <a:r>
              <a:rPr lang="en-US" sz="1400" i="1" dirty="0"/>
              <a:t>(unless waiver granted)</a:t>
            </a:r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endParaRPr lang="en-US" sz="1400" dirty="0"/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b="1" dirty="0"/>
              <a:t>Low-cost plan requirement</a:t>
            </a:r>
          </a:p>
          <a:p>
            <a:pPr>
              <a:spcBef>
                <a:spcPts val="200"/>
              </a:spcBef>
              <a:buClr>
                <a:schemeClr val="bg1"/>
              </a:buClr>
              <a:buSzPct val="100000"/>
            </a:pPr>
            <a:r>
              <a:rPr lang="en-US" sz="1400" dirty="0"/>
              <a:t>Required to offer a low-cost plan to eligible subscribers </a:t>
            </a:r>
            <a:r>
              <a:rPr lang="en-US" sz="1400" i="1" dirty="0"/>
              <a:t>(to be determined by NTIA)</a:t>
            </a:r>
          </a:p>
        </p:txBody>
      </p:sp>
      <p:graphicFrame>
        <p:nvGraphicFramePr>
          <p:cNvPr id="25" name="Object 24" hidden="1">
            <a:extLst>
              <a:ext uri="{FF2B5EF4-FFF2-40B4-BE49-F238E27FC236}">
                <a16:creationId xmlns:a16="http://schemas.microsoft.com/office/drawing/2014/main" id="{F4D1DE82-B387-473B-B8EE-2B83FA933891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402987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Slide" r:id="rId12" imgW="286" imgH="286" progId="TCLayout.ActiveDocument.1">
                  <p:embed/>
                </p:oleObj>
              </mc:Choice>
              <mc:Fallback>
                <p:oleObj name="think-cell Slide" r:id="rId12" imgW="286" imgH="286" progId="TCLayout.ActiveDocument.1">
                  <p:embed/>
                  <p:pic>
                    <p:nvPicPr>
                      <p:cNvPr id="25" name="Object 24" hidden="1">
                        <a:extLst>
                          <a:ext uri="{FF2B5EF4-FFF2-40B4-BE49-F238E27FC236}">
                            <a16:creationId xmlns:a16="http://schemas.microsoft.com/office/drawing/2014/main" id="{F4D1DE82-B387-473B-B8EE-2B83FA9338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2D990A9A-72F7-45E5-A815-56A5D7A091D5}"/>
              </a:ext>
            </a:extLst>
          </p:cNvPr>
          <p:cNvSpPr txBox="1"/>
          <p:nvPr/>
        </p:nvSpPr>
        <p:spPr>
          <a:xfrm>
            <a:off x="3465576" y="6412264"/>
            <a:ext cx="738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Note: funding amounts inclusive of all administrative set-asides</a:t>
            </a:r>
          </a:p>
        </p:txBody>
      </p:sp>
      <p:graphicFrame>
        <p:nvGraphicFramePr>
          <p:cNvPr id="23" name="Object 22" hidden="1">
            <a:extLst>
              <a:ext uri="{FF2B5EF4-FFF2-40B4-BE49-F238E27FC236}">
                <a16:creationId xmlns:a16="http://schemas.microsoft.com/office/drawing/2014/main" id="{7FA3311B-4819-433A-B31F-BE3C4EBCC2CC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3303373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think-cell Slide" r:id="rId13" imgW="286" imgH="286" progId="TCLayout.ActiveDocument.1">
                  <p:embed/>
                </p:oleObj>
              </mc:Choice>
              <mc:Fallback>
                <p:oleObj name="think-cell Slide" r:id="rId13" imgW="286" imgH="286" progId="TCLayout.ActiveDocument.1">
                  <p:embed/>
                  <p:pic>
                    <p:nvPicPr>
                      <p:cNvPr id="23" name="Object 22" hidden="1">
                        <a:extLst>
                          <a:ext uri="{FF2B5EF4-FFF2-40B4-BE49-F238E27FC236}">
                            <a16:creationId xmlns:a16="http://schemas.microsoft.com/office/drawing/2014/main" id="{7FA3311B-4819-433A-B31F-BE3C4EBCC2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196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030818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5" imgW="300" imgH="295" progId="TCLayout.ActiveDocument.1">
                  <p:embed/>
                </p:oleObj>
              </mc:Choice>
              <mc:Fallback>
                <p:oleObj name="think-cell Slide" r:id="rId5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193" y="942871"/>
            <a:ext cx="10310949" cy="587584"/>
          </a:xfrm>
        </p:spPr>
        <p:txBody>
          <a:bodyPr vert="horz"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DIGITAL </a:t>
            </a:r>
            <a:r>
              <a:rPr lang="en-US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EQUITY|</a:t>
            </a:r>
            <a:r>
              <a:rPr lang="en-US" dirty="0" err="1"/>
              <a:t>The</a:t>
            </a:r>
            <a:r>
              <a:rPr lang="en-US" dirty="0"/>
              <a:t> Digital Equity Act creates 3 SEQUENCED programs to promote digital inclusion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E751495-6339-4FF1-9CC3-AB83AF8A2F85}"/>
              </a:ext>
            </a:extLst>
          </p:cNvPr>
          <p:cNvCxnSpPr>
            <a:cxnSpLocks/>
          </p:cNvCxnSpPr>
          <p:nvPr/>
        </p:nvCxnSpPr>
        <p:spPr>
          <a:xfrm>
            <a:off x="1096915" y="2189623"/>
            <a:ext cx="2758289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E71692A-D508-45A3-BADE-F69FB667B1B9}"/>
              </a:ext>
            </a:extLst>
          </p:cNvPr>
          <p:cNvSpPr txBox="1"/>
          <p:nvPr/>
        </p:nvSpPr>
        <p:spPr>
          <a:xfrm>
            <a:off x="1096915" y="1854177"/>
            <a:ext cx="2778399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OVERVIEW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99344E-D27D-41EA-95A1-9CEEA5DE1DB1}"/>
              </a:ext>
            </a:extLst>
          </p:cNvPr>
          <p:cNvSpPr txBox="1"/>
          <p:nvPr/>
        </p:nvSpPr>
        <p:spPr>
          <a:xfrm>
            <a:off x="1096915" y="2306662"/>
            <a:ext cx="2682969" cy="424731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Official name: </a:t>
            </a:r>
            <a:r>
              <a:rPr lang="en-US" sz="1600" dirty="0"/>
              <a:t>Title III – The Digital Equity Act</a:t>
            </a:r>
            <a:endParaRPr lang="en-US" sz="1600" b="1" dirty="0"/>
          </a:p>
          <a:p>
            <a:pPr>
              <a:spcBef>
                <a:spcPts val="200"/>
              </a:spcBef>
              <a:buSzPct val="100000"/>
            </a:pPr>
            <a:endParaRPr lang="en-US" sz="1050" b="1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Funding pool</a:t>
            </a:r>
            <a:r>
              <a:rPr lang="en-US" sz="1600" dirty="0"/>
              <a:t>:   $2.75B</a:t>
            </a:r>
          </a:p>
          <a:p>
            <a:pPr>
              <a:spcBef>
                <a:spcPts val="200"/>
              </a:spcBef>
              <a:buSzPct val="100000"/>
            </a:pPr>
            <a:endParaRPr lang="en-US" sz="1050" dirty="0"/>
          </a:p>
          <a:p>
            <a:pPr>
              <a:spcBef>
                <a:spcPts val="200"/>
              </a:spcBef>
              <a:buSzPct val="100000"/>
            </a:pPr>
            <a:r>
              <a:rPr lang="en-US" sz="1500" b="1" dirty="0"/>
              <a:t>Programs' objective</a:t>
            </a:r>
            <a:r>
              <a:rPr lang="en-US" sz="1500" dirty="0"/>
              <a:t>: </a:t>
            </a:r>
            <a:br>
              <a:rPr lang="en-US" sz="1500" dirty="0"/>
            </a:br>
            <a:r>
              <a:rPr lang="en-US" sz="1500" dirty="0"/>
              <a:t>support the closure of the digital divide &amp; promote equity and digital inclusion, so that "individuals and</a:t>
            </a:r>
          </a:p>
          <a:p>
            <a:pPr>
              <a:spcBef>
                <a:spcPts val="200"/>
              </a:spcBef>
              <a:buSzPct val="100000"/>
            </a:pPr>
            <a:r>
              <a:rPr lang="en-US" sz="1500" dirty="0"/>
              <a:t>communities have the information technology capacity that is needed for full participation in the society and economy of the United States."</a:t>
            </a:r>
          </a:p>
          <a:p>
            <a:pPr>
              <a:spcBef>
                <a:spcPts val="200"/>
              </a:spcBef>
              <a:buSzPct val="100000"/>
            </a:pPr>
            <a:br>
              <a:rPr lang="en-US" sz="1600" dirty="0"/>
            </a:br>
            <a:endParaRPr lang="en-US" sz="1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094A494-D05D-46A0-B309-17559DC359E1}"/>
              </a:ext>
            </a:extLst>
          </p:cNvPr>
          <p:cNvSpPr txBox="1"/>
          <p:nvPr/>
        </p:nvSpPr>
        <p:spPr>
          <a:xfrm>
            <a:off x="4013124" y="2306662"/>
            <a:ext cx="3345620" cy="366254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b="1" dirty="0">
                <a:ea typeface="Verdana" panose="020B0604030504040204" pitchFamily="34" charset="0"/>
              </a:rPr>
              <a:t>Veterans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>
                <a:ea typeface="Verdana" panose="020B0604030504040204" pitchFamily="34" charset="0"/>
              </a:rPr>
              <a:t>Individuals living in households </a:t>
            </a:r>
            <a:r>
              <a:rPr lang="en-US" sz="1400" b="1" dirty="0">
                <a:ea typeface="Verdana" panose="020B0604030504040204" pitchFamily="34" charset="0"/>
              </a:rPr>
              <a:t>earning at or below 150% of the poverty line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b="1" dirty="0">
                <a:ea typeface="Verdana" panose="020B0604030504040204" pitchFamily="34" charset="0"/>
              </a:rPr>
              <a:t>Aging</a:t>
            </a:r>
            <a:r>
              <a:rPr lang="en-US" sz="1400" dirty="0">
                <a:ea typeface="Verdana" panose="020B0604030504040204" pitchFamily="34" charset="0"/>
              </a:rPr>
              <a:t> individuals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b="1" dirty="0">
                <a:ea typeface="Verdana" panose="020B0604030504040204" pitchFamily="34" charset="0"/>
              </a:rPr>
              <a:t>Incarcerated </a:t>
            </a:r>
            <a:r>
              <a:rPr lang="en-US" sz="1400" dirty="0">
                <a:ea typeface="Verdana" panose="020B0604030504040204" pitchFamily="34" charset="0"/>
              </a:rPr>
              <a:t>individuals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>
                <a:ea typeface="Verdana" panose="020B0604030504040204" pitchFamily="34" charset="0"/>
              </a:rPr>
              <a:t>Individuals with </a:t>
            </a:r>
            <a:r>
              <a:rPr lang="en-US" sz="1400" b="1" dirty="0">
                <a:ea typeface="Verdana" panose="020B0604030504040204" pitchFamily="34" charset="0"/>
              </a:rPr>
              <a:t>disabilities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>
                <a:ea typeface="Verdana" panose="020B0604030504040204" pitchFamily="34" charset="0"/>
              </a:rPr>
              <a:t>Individuals with a </a:t>
            </a:r>
            <a:r>
              <a:rPr lang="en-US" sz="1400" b="1" dirty="0">
                <a:ea typeface="Verdana" panose="020B0604030504040204" pitchFamily="34" charset="0"/>
              </a:rPr>
              <a:t>language barrier 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>
                <a:ea typeface="Verdana" panose="020B0604030504040204" pitchFamily="34" charset="0"/>
              </a:rPr>
              <a:t>Individuals who are members of a </a:t>
            </a:r>
            <a:r>
              <a:rPr lang="en-US" sz="1400" b="1" dirty="0">
                <a:ea typeface="Verdana" panose="020B0604030504040204" pitchFamily="34" charset="0"/>
              </a:rPr>
              <a:t>racial or ethnic minority group</a:t>
            </a:r>
          </a:p>
          <a:p>
            <a:pPr marL="350550" lvl="1" indent="-28575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>
                <a:ea typeface="Verdana" panose="020B0604030504040204" pitchFamily="34" charset="0"/>
              </a:rPr>
              <a:t>Individuals who primarily reside in </a:t>
            </a:r>
            <a:r>
              <a:rPr lang="en-US" sz="1400" b="1" dirty="0">
                <a:ea typeface="Verdana" panose="020B0604030504040204" pitchFamily="34" charset="0"/>
              </a:rPr>
              <a:t>a rural area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E83F4F1-126A-4C5D-9E99-7AD5DD2186A4}"/>
              </a:ext>
            </a:extLst>
          </p:cNvPr>
          <p:cNvCxnSpPr>
            <a:cxnSpLocks/>
          </p:cNvCxnSpPr>
          <p:nvPr/>
        </p:nvCxnSpPr>
        <p:spPr>
          <a:xfrm>
            <a:off x="4015617" y="2189623"/>
            <a:ext cx="356100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89F57B8-564E-4BB6-A40C-0A46CA488195}"/>
              </a:ext>
            </a:extLst>
          </p:cNvPr>
          <p:cNvSpPr txBox="1"/>
          <p:nvPr/>
        </p:nvSpPr>
        <p:spPr>
          <a:xfrm>
            <a:off x="4015618" y="1854177"/>
            <a:ext cx="3586966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PROGRAM/S PRIORITIES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A02725F-68A0-4F50-9D9B-6A48C6CAB267}"/>
              </a:ext>
            </a:extLst>
          </p:cNvPr>
          <p:cNvCxnSpPr>
            <a:cxnSpLocks/>
          </p:cNvCxnSpPr>
          <p:nvPr/>
        </p:nvCxnSpPr>
        <p:spPr>
          <a:xfrm>
            <a:off x="7668862" y="2189623"/>
            <a:ext cx="356100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CD6A748-5607-4168-947A-F65A02743C4B}"/>
              </a:ext>
            </a:extLst>
          </p:cNvPr>
          <p:cNvSpPr txBox="1"/>
          <p:nvPr/>
        </p:nvSpPr>
        <p:spPr>
          <a:xfrm>
            <a:off x="7668863" y="1854177"/>
            <a:ext cx="3586966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PROGRAMS CREATED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8F3AF00-51DE-4FFC-9A9A-22159A53C05F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2306662"/>
            <a:ext cx="228600" cy="228600"/>
            <a:chOff x="982662" y="1847850"/>
            <a:chExt cx="269875" cy="269875"/>
          </a:xfrm>
        </p:grpSpPr>
        <p:sp>
          <p:nvSpPr>
            <p:cNvPr id="45" name="Oval 50">
              <a:extLst>
                <a:ext uri="{FF2B5EF4-FFF2-40B4-BE49-F238E27FC236}">
                  <a16:creationId xmlns:a16="http://schemas.microsoft.com/office/drawing/2014/main" id="{EF665CBD-23BD-4EED-9DFC-3E4BF5DFC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6" name="Freeform 51">
              <a:extLst>
                <a:ext uri="{FF2B5EF4-FFF2-40B4-BE49-F238E27FC236}">
                  <a16:creationId xmlns:a16="http://schemas.microsoft.com/office/drawing/2014/main" id="{4498F4CC-30C7-4A38-A464-933DA9B62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ED90E66-3CB3-4AA8-9989-BF431F985A5D}"/>
              </a:ext>
            </a:extLst>
          </p:cNvPr>
          <p:cNvSpPr txBox="1"/>
          <p:nvPr/>
        </p:nvSpPr>
        <p:spPr>
          <a:xfrm>
            <a:off x="7738534" y="2264205"/>
            <a:ext cx="1623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State program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0D3689F-E3D8-4260-8047-308F479849D2}"/>
              </a:ext>
            </a:extLst>
          </p:cNvPr>
          <p:cNvSpPr txBox="1"/>
          <p:nvPr/>
        </p:nvSpPr>
        <p:spPr>
          <a:xfrm>
            <a:off x="9558621" y="2266559"/>
            <a:ext cx="18321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Comp. program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F9E62A-5FA8-4575-A3EB-6E3CB2906586}"/>
              </a:ext>
            </a:extLst>
          </p:cNvPr>
          <p:cNvSpPr/>
          <p:nvPr/>
        </p:nvSpPr>
        <p:spPr>
          <a:xfrm>
            <a:off x="7715793" y="2682235"/>
            <a:ext cx="1623184" cy="805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State Planning Grant Program ($60M)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1C0AAB4-2FA5-41FB-A858-29DE08E5B3F7}"/>
              </a:ext>
            </a:extLst>
          </p:cNvPr>
          <p:cNvSpPr/>
          <p:nvPr/>
        </p:nvSpPr>
        <p:spPr>
          <a:xfrm>
            <a:off x="7715793" y="3716737"/>
            <a:ext cx="1623184" cy="805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State Capacity Grant Program ($1.44B)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1FC8BF6-AC5F-46E9-A696-4750A3AA109D}"/>
              </a:ext>
            </a:extLst>
          </p:cNvPr>
          <p:cNvSpPr/>
          <p:nvPr/>
        </p:nvSpPr>
        <p:spPr>
          <a:xfrm>
            <a:off x="9606682" y="4185645"/>
            <a:ext cx="1623184" cy="805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Competitive Grant Program ($1.25B)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DD8882-B6A1-419A-A4A7-7E452AFA3760}"/>
              </a:ext>
            </a:extLst>
          </p:cNvPr>
          <p:cNvSpPr txBox="1"/>
          <p:nvPr/>
        </p:nvSpPr>
        <p:spPr>
          <a:xfrm>
            <a:off x="9606682" y="4991545"/>
            <a:ext cx="1623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/>
              <a:t>Created once state implementation grants begin being awarded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9120DDA-2997-4567-AA58-AB7575C978A0}"/>
              </a:ext>
            </a:extLst>
          </p:cNvPr>
          <p:cNvCxnSpPr>
            <a:stCxn id="13" idx="2"/>
            <a:endCxn id="71" idx="0"/>
          </p:cNvCxnSpPr>
          <p:nvPr/>
        </p:nvCxnSpPr>
        <p:spPr>
          <a:xfrm>
            <a:off x="8527385" y="3488135"/>
            <a:ext cx="0" cy="22860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>
            <a:extLst>
              <a:ext uri="{FF2B5EF4-FFF2-40B4-BE49-F238E27FC236}">
                <a16:creationId xmlns:a16="http://schemas.microsoft.com/office/drawing/2014/main" id="{3F32251E-5C41-4F53-AA8C-40623E342426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2697518"/>
            <a:ext cx="228600" cy="228600"/>
            <a:chOff x="982662" y="1847850"/>
            <a:chExt cx="269875" cy="269875"/>
          </a:xfrm>
        </p:grpSpPr>
        <p:sp>
          <p:nvSpPr>
            <p:cNvPr id="100" name="Oval 50">
              <a:extLst>
                <a:ext uri="{FF2B5EF4-FFF2-40B4-BE49-F238E27FC236}">
                  <a16:creationId xmlns:a16="http://schemas.microsoft.com/office/drawing/2014/main" id="{718B308D-80B7-42DF-8FB9-5074F6A0B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1" name="Freeform 51">
              <a:extLst>
                <a:ext uri="{FF2B5EF4-FFF2-40B4-BE49-F238E27FC236}">
                  <a16:creationId xmlns:a16="http://schemas.microsoft.com/office/drawing/2014/main" id="{7D27E625-7A34-436D-BCE5-FDD01ABD3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87D07DA-5A80-476A-8F07-EA996994D06B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3073990"/>
            <a:ext cx="228600" cy="228600"/>
            <a:chOff x="982662" y="1847850"/>
            <a:chExt cx="269875" cy="269875"/>
          </a:xfrm>
        </p:grpSpPr>
        <p:sp>
          <p:nvSpPr>
            <p:cNvPr id="103" name="Oval 50">
              <a:extLst>
                <a:ext uri="{FF2B5EF4-FFF2-40B4-BE49-F238E27FC236}">
                  <a16:creationId xmlns:a16="http://schemas.microsoft.com/office/drawing/2014/main" id="{E4A68A3A-9A46-415E-B3F8-04773F177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4" name="Freeform 51">
              <a:extLst>
                <a:ext uri="{FF2B5EF4-FFF2-40B4-BE49-F238E27FC236}">
                  <a16:creationId xmlns:a16="http://schemas.microsoft.com/office/drawing/2014/main" id="{FF26575F-8D1A-49E4-8209-A7F4ECCAB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9E4E3C5C-3FF0-4D05-A35E-F5BEA4B72793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3447899"/>
            <a:ext cx="228600" cy="228600"/>
            <a:chOff x="982662" y="1847850"/>
            <a:chExt cx="269875" cy="269875"/>
          </a:xfrm>
        </p:grpSpPr>
        <p:sp>
          <p:nvSpPr>
            <p:cNvPr id="106" name="Oval 50">
              <a:extLst>
                <a:ext uri="{FF2B5EF4-FFF2-40B4-BE49-F238E27FC236}">
                  <a16:creationId xmlns:a16="http://schemas.microsoft.com/office/drawing/2014/main" id="{1C208064-EADF-4D6A-AA56-6F4ED8840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7" name="Freeform 51">
              <a:extLst>
                <a:ext uri="{FF2B5EF4-FFF2-40B4-BE49-F238E27FC236}">
                  <a16:creationId xmlns:a16="http://schemas.microsoft.com/office/drawing/2014/main" id="{3961C377-D1DB-4AD3-83B3-0729F0680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658287B-F903-4E41-9ACD-DAD158A4AB99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3809856"/>
            <a:ext cx="228600" cy="228600"/>
            <a:chOff x="982662" y="1847850"/>
            <a:chExt cx="269875" cy="269875"/>
          </a:xfrm>
        </p:grpSpPr>
        <p:sp>
          <p:nvSpPr>
            <p:cNvPr id="109" name="Oval 50">
              <a:extLst>
                <a:ext uri="{FF2B5EF4-FFF2-40B4-BE49-F238E27FC236}">
                  <a16:creationId xmlns:a16="http://schemas.microsoft.com/office/drawing/2014/main" id="{A205D27C-0A81-492A-AE39-C3CCC4DB7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0" name="Freeform 51">
              <a:extLst>
                <a:ext uri="{FF2B5EF4-FFF2-40B4-BE49-F238E27FC236}">
                  <a16:creationId xmlns:a16="http://schemas.microsoft.com/office/drawing/2014/main" id="{36049707-2DFB-44B0-8111-55AD3A101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68CF523-86CA-4B96-B16A-5B979D9CF6B2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4188623"/>
            <a:ext cx="228600" cy="228600"/>
            <a:chOff x="982662" y="1847850"/>
            <a:chExt cx="269875" cy="269875"/>
          </a:xfrm>
        </p:grpSpPr>
        <p:sp>
          <p:nvSpPr>
            <p:cNvPr id="112" name="Oval 50">
              <a:extLst>
                <a:ext uri="{FF2B5EF4-FFF2-40B4-BE49-F238E27FC236}">
                  <a16:creationId xmlns:a16="http://schemas.microsoft.com/office/drawing/2014/main" id="{4AB45EE7-B6DC-46A1-8E87-ECD795F43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3" name="Freeform 51">
              <a:extLst>
                <a:ext uri="{FF2B5EF4-FFF2-40B4-BE49-F238E27FC236}">
                  <a16:creationId xmlns:a16="http://schemas.microsoft.com/office/drawing/2014/main" id="{705AC719-A314-4E0B-B13A-0C88E87EF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0F324B16-A2F4-450A-A0FF-8C6DFFC16B7A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4562532"/>
            <a:ext cx="228600" cy="228600"/>
            <a:chOff x="982662" y="1847850"/>
            <a:chExt cx="269875" cy="269875"/>
          </a:xfrm>
        </p:grpSpPr>
        <p:sp>
          <p:nvSpPr>
            <p:cNvPr id="115" name="Oval 50">
              <a:extLst>
                <a:ext uri="{FF2B5EF4-FFF2-40B4-BE49-F238E27FC236}">
                  <a16:creationId xmlns:a16="http://schemas.microsoft.com/office/drawing/2014/main" id="{A96A629D-CF1A-4161-A089-4102D1CBE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6" name="Freeform 51">
              <a:extLst>
                <a:ext uri="{FF2B5EF4-FFF2-40B4-BE49-F238E27FC236}">
                  <a16:creationId xmlns:a16="http://schemas.microsoft.com/office/drawing/2014/main" id="{EC66D7C3-BC22-4E6A-9E1B-F9336C516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E915AE13-F522-47F6-88FF-522E89D28779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4936441"/>
            <a:ext cx="228600" cy="228600"/>
            <a:chOff x="982662" y="1847850"/>
            <a:chExt cx="269875" cy="269875"/>
          </a:xfrm>
        </p:grpSpPr>
        <p:sp>
          <p:nvSpPr>
            <p:cNvPr id="118" name="Oval 50">
              <a:extLst>
                <a:ext uri="{FF2B5EF4-FFF2-40B4-BE49-F238E27FC236}">
                  <a16:creationId xmlns:a16="http://schemas.microsoft.com/office/drawing/2014/main" id="{3253FB84-591D-40F0-9049-1FC92CDD3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9" name="Freeform 51">
              <a:extLst>
                <a:ext uri="{FF2B5EF4-FFF2-40B4-BE49-F238E27FC236}">
                  <a16:creationId xmlns:a16="http://schemas.microsoft.com/office/drawing/2014/main" id="{CE6F8293-A16D-4DB6-B32F-331A90B5E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CEE7735-6A9A-49F9-A339-EF272FC31B08}"/>
              </a:ext>
            </a:extLst>
          </p:cNvPr>
          <p:cNvGrpSpPr>
            <a:grpSpLocks noChangeAspect="1"/>
          </p:cNvGrpSpPr>
          <p:nvPr/>
        </p:nvGrpSpPr>
        <p:grpSpPr>
          <a:xfrm>
            <a:off x="4005302" y="5538368"/>
            <a:ext cx="228600" cy="228600"/>
            <a:chOff x="982662" y="1847850"/>
            <a:chExt cx="269875" cy="269875"/>
          </a:xfrm>
        </p:grpSpPr>
        <p:sp>
          <p:nvSpPr>
            <p:cNvPr id="121" name="Oval 50">
              <a:extLst>
                <a:ext uri="{FF2B5EF4-FFF2-40B4-BE49-F238E27FC236}">
                  <a16:creationId xmlns:a16="http://schemas.microsoft.com/office/drawing/2014/main" id="{6152D97A-840F-42F7-8F49-E89A945A0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22" name="Freeform 51">
              <a:extLst>
                <a:ext uri="{FF2B5EF4-FFF2-40B4-BE49-F238E27FC236}">
                  <a16:creationId xmlns:a16="http://schemas.microsoft.com/office/drawing/2014/main" id="{D2638509-26D2-4B59-8058-8815D3293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10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AF19A96E-78E6-4859-95AA-03BD99FEA7D5}"/>
              </a:ext>
            </a:extLst>
          </p:cNvPr>
          <p:cNvSpPr txBox="1"/>
          <p:nvPr/>
        </p:nvSpPr>
        <p:spPr>
          <a:xfrm>
            <a:off x="3465576" y="6412264"/>
            <a:ext cx="738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Note: funding amounts inclusive of all administrative set-asides</a:t>
            </a:r>
          </a:p>
        </p:txBody>
      </p:sp>
    </p:spTree>
    <p:extLst>
      <p:ext uri="{BB962C8B-B14F-4D97-AF65-F5344CB8AC3E}">
        <p14:creationId xmlns:p14="http://schemas.microsoft.com/office/powerpoint/2010/main" val="268022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74973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5" imgW="300" imgH="295" progId="TCLayout.ActiveDocument.1">
                  <p:embed/>
                </p:oleObj>
              </mc:Choice>
              <mc:Fallback>
                <p:oleObj name="think-cell Slide" r:id="rId5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42871"/>
            <a:ext cx="10405872" cy="587584"/>
          </a:xfrm>
        </p:spPr>
        <p:txBody>
          <a:bodyPr vert="horz">
            <a:normAutofit fontScale="90000"/>
          </a:bodyPr>
          <a:lstStyle/>
          <a:p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Tribal|</a:t>
            </a:r>
            <a:r>
              <a:rPr lang="en-US" dirty="0" err="1"/>
              <a:t>Technical</a:t>
            </a:r>
            <a:r>
              <a:rPr lang="en-US" dirty="0"/>
              <a:t> amendments and new funding will  strengthen CURRENT tribal connectivity proGRAM 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28C97E4-CC21-4822-893E-380071A57B33}"/>
              </a:ext>
            </a:extLst>
          </p:cNvPr>
          <p:cNvSpPr txBox="1">
            <a:spLocks/>
          </p:cNvSpPr>
          <p:nvPr/>
        </p:nvSpPr>
        <p:spPr>
          <a:xfrm>
            <a:off x="1406770" y="1753985"/>
            <a:ext cx="7783484" cy="3932263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lt"/>
              <a:cs typeface="+mn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907B1C-5B50-4BA7-BA39-0A3C450483CA}"/>
              </a:ext>
            </a:extLst>
          </p:cNvPr>
          <p:cNvCxnSpPr>
            <a:cxnSpLocks/>
          </p:cNvCxnSpPr>
          <p:nvPr/>
        </p:nvCxnSpPr>
        <p:spPr>
          <a:xfrm>
            <a:off x="1105625" y="2329804"/>
            <a:ext cx="3965284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864B45F-1526-40E1-8380-F3851B0A3B55}"/>
              </a:ext>
            </a:extLst>
          </p:cNvPr>
          <p:cNvSpPr txBox="1"/>
          <p:nvPr/>
        </p:nvSpPr>
        <p:spPr>
          <a:xfrm>
            <a:off x="1105625" y="1956650"/>
            <a:ext cx="3994194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C4B2B9-0013-4513-B515-414C1625D10B}"/>
              </a:ext>
            </a:extLst>
          </p:cNvPr>
          <p:cNvSpPr txBox="1"/>
          <p:nvPr/>
        </p:nvSpPr>
        <p:spPr>
          <a:xfrm>
            <a:off x="1105625" y="2446843"/>
            <a:ext cx="3857005" cy="32316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Official name: </a:t>
            </a:r>
            <a:r>
              <a:rPr lang="en-US" sz="1600" dirty="0"/>
              <a:t>Tribal Broadband Connectivity Technical Amendments </a:t>
            </a:r>
            <a:endParaRPr lang="en-US" sz="1600" b="1" dirty="0"/>
          </a:p>
          <a:p>
            <a:pPr>
              <a:spcBef>
                <a:spcPts val="200"/>
              </a:spcBef>
              <a:buSzPct val="100000"/>
            </a:pPr>
            <a:endParaRPr lang="en-US" sz="800" b="1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Funding pool</a:t>
            </a:r>
            <a:r>
              <a:rPr lang="en-US" sz="1600" dirty="0"/>
              <a:t>: $2.00B</a:t>
            </a:r>
          </a:p>
          <a:p>
            <a:pPr>
              <a:spcBef>
                <a:spcPts val="200"/>
              </a:spcBef>
              <a:buSzPct val="100000"/>
            </a:pPr>
            <a:endParaRPr lang="en-US" sz="8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Type of program: </a:t>
            </a:r>
            <a:r>
              <a:rPr lang="en-US" sz="1600" dirty="0"/>
              <a:t>Grants to eligible entities with approved applications</a:t>
            </a:r>
          </a:p>
          <a:p>
            <a:pPr>
              <a:spcBef>
                <a:spcPts val="200"/>
              </a:spcBef>
              <a:buSzPct val="100000"/>
            </a:pPr>
            <a:endParaRPr lang="en-US" sz="8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Program objective</a:t>
            </a:r>
            <a:r>
              <a:rPr lang="en-US" sz="1600" dirty="0"/>
              <a:t>: providing new funds and extending expenditure deadlines for the Tribal Broadband Connectivity Program (established by Consolidated Appropriations Act, 2021, Div. N, Tit. IX, Sec. 905(c))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F4406D-9BF1-4E4D-9F90-7EEB6A26B60C}"/>
              </a:ext>
            </a:extLst>
          </p:cNvPr>
          <p:cNvSpPr txBox="1"/>
          <p:nvPr/>
        </p:nvSpPr>
        <p:spPr>
          <a:xfrm>
            <a:off x="5381897" y="2446843"/>
            <a:ext cx="5773783" cy="357020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Adding $2 billion for NTIA to distribute to eligible entities, including to fund previously-proposed programs</a:t>
            </a:r>
          </a:p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Relaxing time requirements of original program—after receipt of funding, eligible entities now have up to</a:t>
            </a:r>
          </a:p>
          <a:p>
            <a:pPr marL="7429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6 months to submit applications</a:t>
            </a:r>
          </a:p>
          <a:p>
            <a:pPr marL="7429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18 months to commit the funds to projects</a:t>
            </a:r>
          </a:p>
          <a:p>
            <a:pPr marL="7429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4 years to fully expend the grant funds</a:t>
            </a:r>
          </a:p>
          <a:p>
            <a:pPr marL="742950" lvl="1" indent="-285750">
              <a:buSzPct val="100000"/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Allowing infrastructure grantees to expend up to 2.5% total project cost for related planning, feasibility and sustainability studies</a:t>
            </a:r>
          </a:p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Preserving unused allocated funds for other Tribal broadband projects instead of reverting back to the Treasury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649290C-F444-4A17-A1CD-9767DA827C54}"/>
              </a:ext>
            </a:extLst>
          </p:cNvPr>
          <p:cNvCxnSpPr>
            <a:cxnSpLocks/>
          </p:cNvCxnSpPr>
          <p:nvPr/>
        </p:nvCxnSpPr>
        <p:spPr>
          <a:xfrm>
            <a:off x="5289513" y="2329804"/>
            <a:ext cx="5866167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0CBAC96-2984-4AFF-AFD0-5A4D98822616}"/>
              </a:ext>
            </a:extLst>
          </p:cNvPr>
          <p:cNvSpPr txBox="1"/>
          <p:nvPr/>
        </p:nvSpPr>
        <p:spPr>
          <a:xfrm>
            <a:off x="5289513" y="1956650"/>
            <a:ext cx="5899262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KEY AMENDMENTS TO PRIOR PROGRAM</a:t>
            </a:r>
          </a:p>
        </p:txBody>
      </p:sp>
      <p:sp>
        <p:nvSpPr>
          <p:cNvPr id="16" name="Oval 20">
            <a:extLst>
              <a:ext uri="{FF2B5EF4-FFF2-40B4-BE49-F238E27FC236}">
                <a16:creationId xmlns:a16="http://schemas.microsoft.com/office/drawing/2014/main" id="{6221CC08-BA11-4ED7-892C-6584BAE9C7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2460712"/>
            <a:ext cx="228600" cy="2286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1</a:t>
            </a:r>
          </a:p>
        </p:txBody>
      </p:sp>
      <p:sp>
        <p:nvSpPr>
          <p:cNvPr id="17" name="Oval 20">
            <a:extLst>
              <a:ext uri="{FF2B5EF4-FFF2-40B4-BE49-F238E27FC236}">
                <a16:creationId xmlns:a16="http://schemas.microsoft.com/office/drawing/2014/main" id="{58DCB35C-9FC5-4652-BC01-447FBD98F2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3131359"/>
            <a:ext cx="228600" cy="2286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2</a:t>
            </a:r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78341095-77BF-497D-9250-D1A7D85395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4300959"/>
            <a:ext cx="228600" cy="2286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3</a:t>
            </a:r>
          </a:p>
        </p:txBody>
      </p:sp>
      <p:sp>
        <p:nvSpPr>
          <p:cNvPr id="19" name="Oval 20">
            <a:extLst>
              <a:ext uri="{FF2B5EF4-FFF2-40B4-BE49-F238E27FC236}">
                <a16:creationId xmlns:a16="http://schemas.microsoft.com/office/drawing/2014/main" id="{7B7F4077-F335-4321-BA35-36DCABB161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5207889"/>
            <a:ext cx="228600" cy="2286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8067D2-89BB-4C87-8DD5-FF57EC25FD89}"/>
              </a:ext>
            </a:extLst>
          </p:cNvPr>
          <p:cNvSpPr txBox="1"/>
          <p:nvPr/>
        </p:nvSpPr>
        <p:spPr>
          <a:xfrm>
            <a:off x="3465576" y="6412264"/>
            <a:ext cx="738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Note: funding amounts inclusive of all administrative set-asides</a:t>
            </a:r>
          </a:p>
        </p:txBody>
      </p:sp>
    </p:spTree>
    <p:extLst>
      <p:ext uri="{BB962C8B-B14F-4D97-AF65-F5344CB8AC3E}">
        <p14:creationId xmlns:p14="http://schemas.microsoft.com/office/powerpoint/2010/main" val="129607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193646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5" imgW="300" imgH="295" progId="TCLayout.ActiveDocument.1">
                  <p:embed/>
                </p:oleObj>
              </mc:Choice>
              <mc:Fallback>
                <p:oleObj name="think-cell Slide" r:id="rId5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Middle mile|</a:t>
            </a:r>
            <a:r>
              <a:rPr lang="en-US"/>
              <a:t>$</a:t>
            </a:r>
            <a:r>
              <a:rPr lang="en-US" dirty="0"/>
              <a:t>1 billion allocated to middle mile grant program to support expansion of networks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C92F88-2CD0-4516-B02A-A0A83BDDFBC4}"/>
              </a:ext>
            </a:extLst>
          </p:cNvPr>
          <p:cNvCxnSpPr>
            <a:cxnSpLocks/>
          </p:cNvCxnSpPr>
          <p:nvPr/>
        </p:nvCxnSpPr>
        <p:spPr>
          <a:xfrm>
            <a:off x="1105625" y="2329804"/>
            <a:ext cx="396528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5C54F8A-FFE8-4A6B-8ECE-FD317C6E46D5}"/>
              </a:ext>
            </a:extLst>
          </p:cNvPr>
          <p:cNvSpPr txBox="1"/>
          <p:nvPr/>
        </p:nvSpPr>
        <p:spPr>
          <a:xfrm>
            <a:off x="1105625" y="1956650"/>
            <a:ext cx="3994194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44AD01-63B6-4EE6-B67C-53AEE169A5DD}"/>
              </a:ext>
            </a:extLst>
          </p:cNvPr>
          <p:cNvSpPr txBox="1"/>
          <p:nvPr/>
        </p:nvSpPr>
        <p:spPr>
          <a:xfrm>
            <a:off x="1105625" y="2446843"/>
            <a:ext cx="3857005" cy="341632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Official name: </a:t>
            </a:r>
            <a:r>
              <a:rPr lang="en-US" sz="1600" dirty="0"/>
              <a:t>Enabling Middle Mile Broadband Infrastructure</a:t>
            </a:r>
            <a:endParaRPr lang="en-US" sz="1600" b="1" dirty="0"/>
          </a:p>
          <a:p>
            <a:pPr>
              <a:spcBef>
                <a:spcPts val="200"/>
              </a:spcBef>
              <a:buSzPct val="100000"/>
            </a:pPr>
            <a:endParaRPr lang="en-US" sz="1000" b="1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Funding pool</a:t>
            </a:r>
            <a:r>
              <a:rPr lang="en-US" sz="1600" dirty="0"/>
              <a:t>: $1.00B</a:t>
            </a:r>
          </a:p>
          <a:p>
            <a:pPr>
              <a:spcBef>
                <a:spcPts val="200"/>
              </a:spcBef>
              <a:buSzPct val="100000"/>
            </a:pPr>
            <a:endParaRPr lang="en-US" sz="10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Type of program: </a:t>
            </a:r>
            <a:r>
              <a:rPr lang="en-US" sz="1600" dirty="0"/>
              <a:t>Direct competitive grant on technology-neutral basis</a:t>
            </a:r>
          </a:p>
          <a:p>
            <a:pPr>
              <a:spcBef>
                <a:spcPts val="200"/>
              </a:spcBef>
              <a:buSzPct val="100000"/>
            </a:pPr>
            <a:endParaRPr lang="en-US" sz="1000" dirty="0"/>
          </a:p>
          <a:p>
            <a:pPr>
              <a:spcBef>
                <a:spcPts val="200"/>
              </a:spcBef>
              <a:buSzPct val="100000"/>
            </a:pPr>
            <a:r>
              <a:rPr lang="en-US" sz="1600" b="1" dirty="0"/>
              <a:t>Program objective</a:t>
            </a:r>
            <a:r>
              <a:rPr lang="en-US" sz="1600" dirty="0"/>
              <a:t>: "Encourage the expansion and extension of middle mile infrastructure to reduce the cost of connecting unserved and underserved areas … and to promote broadband connection resiliency"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A7EF51-1B55-4E03-A3F2-96DF3199F37B}"/>
              </a:ext>
            </a:extLst>
          </p:cNvPr>
          <p:cNvSpPr txBox="1"/>
          <p:nvPr/>
        </p:nvSpPr>
        <p:spPr>
          <a:xfrm>
            <a:off x="5368485" y="2446843"/>
            <a:ext cx="5866167" cy="34470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/>
              <a:t>    For eligible entities meeting </a:t>
            </a:r>
            <a:r>
              <a:rPr lang="en-US" sz="1600" b="1" dirty="0"/>
              <a:t>at least two of five conditions: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Adopt "fiscally sustainable middle mile strategies"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Commit to offering non-discriminatory interconnect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Identify specific, documented and sustainable demand for middle mile interconnect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Identify conditions/resources to speed up project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Demonstrate benefits to national security interests</a:t>
            </a:r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b="1" dirty="0"/>
              <a:t>Eligible entities must also: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Agree to prioritize connecting to unserved areas, connecting to non-contiguous trust lands, or offering wholesale carrier-neutral service at reasonable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Offer interconnection "in perpetuity … on reasonable rates and terms"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131181-7C87-4284-BCDC-019278BD1E76}"/>
              </a:ext>
            </a:extLst>
          </p:cNvPr>
          <p:cNvCxnSpPr>
            <a:cxnSpLocks/>
          </p:cNvCxnSpPr>
          <p:nvPr/>
        </p:nvCxnSpPr>
        <p:spPr>
          <a:xfrm>
            <a:off x="5289513" y="2329804"/>
            <a:ext cx="5866167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B24D508-FC00-4BA7-876C-558A7CCB0318}"/>
              </a:ext>
            </a:extLst>
          </p:cNvPr>
          <p:cNvSpPr txBox="1"/>
          <p:nvPr/>
        </p:nvSpPr>
        <p:spPr>
          <a:xfrm>
            <a:off x="5289513" y="1956650"/>
            <a:ext cx="5899262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200"/>
              </a:spcBef>
              <a:buSzPct val="100000"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PROGRAM PRIORITIES</a:t>
            </a:r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268DDB13-1443-4936-A8B8-369B2C844D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2460712"/>
            <a:ext cx="228600" cy="2286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1</a:t>
            </a:r>
          </a:p>
        </p:txBody>
      </p:sp>
      <p:sp>
        <p:nvSpPr>
          <p:cNvPr id="20" name="Oval 20">
            <a:extLst>
              <a:ext uri="{FF2B5EF4-FFF2-40B4-BE49-F238E27FC236}">
                <a16:creationId xmlns:a16="http://schemas.microsoft.com/office/drawing/2014/main" id="{996B56D7-CEDF-4818-940B-A91A31B7C3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03517" y="4396270"/>
            <a:ext cx="228600" cy="2286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>
                <a:solidFill>
                  <a:srgbClr val="FFFFFF">
                    <a:lumMod val="100000"/>
                  </a:srgbClr>
                </a:solidFill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0D40EB-81BC-41E4-A4B3-238EAFC3E031}"/>
              </a:ext>
            </a:extLst>
          </p:cNvPr>
          <p:cNvSpPr txBox="1"/>
          <p:nvPr/>
        </p:nvSpPr>
        <p:spPr>
          <a:xfrm>
            <a:off x="3465576" y="6412264"/>
            <a:ext cx="738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Note: funding amounts inclusive of all administrative set-asides</a:t>
            </a:r>
          </a:p>
        </p:txBody>
      </p:sp>
    </p:spTree>
    <p:extLst>
      <p:ext uri="{BB962C8B-B14F-4D97-AF65-F5344CB8AC3E}">
        <p14:creationId xmlns:p14="http://schemas.microsoft.com/office/powerpoint/2010/main" val="64265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6" imgW="286" imgH="286" progId="TCLayout.ActiveDocument.1">
                  <p:embed/>
                </p:oleObj>
              </mc:Choice>
              <mc:Fallback>
                <p:oleObj name="think-cell Slide" r:id="rId6" imgW="286" imgH="286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9C3768B-3613-42B9-B801-2E06C38B4D25}"/>
              </a:ext>
            </a:extLst>
          </p:cNvPr>
          <p:cNvSpPr txBox="1">
            <a:spLocks/>
          </p:cNvSpPr>
          <p:nvPr/>
        </p:nvSpPr>
        <p:spPr>
          <a:xfrm>
            <a:off x="988143" y="864093"/>
            <a:ext cx="10058400" cy="28282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/>
              <a:t>To ask questions about IIJA broadband programs or provide additional feedback: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>
                <a:hlinkClick r:id="rId8"/>
              </a:rPr>
              <a:t>BroadbandForAll@ntia.gov</a:t>
            </a:r>
            <a:r>
              <a:rPr lang="en-US" sz="2600" dirty="0"/>
              <a:t> </a:t>
            </a:r>
            <a:endParaRPr lang="en-US" dirty="0"/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000" dirty="0"/>
              <a:t>***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/>
              <a:t>Please join us for our upcoming broadband program public virtual webinars.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B19A9D32-7535-4B72-AAD5-A0B8B329EBE3}"/>
              </a:ext>
            </a:extLst>
          </p:cNvPr>
          <p:cNvSpPr txBox="1">
            <a:spLocks/>
          </p:cNvSpPr>
          <p:nvPr/>
        </p:nvSpPr>
        <p:spPr>
          <a:xfrm>
            <a:off x="2952136" y="3605675"/>
            <a:ext cx="6130413" cy="1170132"/>
          </a:xfrm>
          <a:prstGeom prst="rect">
            <a:avLst/>
          </a:prstGeom>
        </p:spPr>
        <p:txBody>
          <a:bodyPr wrap="square" numCol="1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0" lvl="1" indent="0" algn="ctr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pPr marL="0" lvl="1" indent="0" algn="ctr">
              <a:buNone/>
            </a:pPr>
            <a:r>
              <a:rPr lang="en-US" sz="2400" dirty="0">
                <a:latin typeface="Arial" panose="020B0604020202020204" pitchFamily="34" charset="0"/>
              </a:rPr>
              <a:t>April 27, 2022: Digital</a:t>
            </a:r>
          </a:p>
          <a:p>
            <a:pPr marL="0" lvl="1" indent="0" algn="ctr">
              <a:buNone/>
            </a:pPr>
            <a:r>
              <a:rPr lang="en-US" sz="2400" dirty="0">
                <a:latin typeface="Arial" panose="020B0604020202020204" pitchFamily="34" charset="0"/>
              </a:rPr>
              <a:t>May 11, 2022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8E17EAD9-64F2-43B5-97AE-412FF378C380}"/>
              </a:ext>
            </a:extLst>
          </p:cNvPr>
          <p:cNvSpPr txBox="1">
            <a:spLocks/>
          </p:cNvSpPr>
          <p:nvPr/>
        </p:nvSpPr>
        <p:spPr>
          <a:xfrm>
            <a:off x="988143" y="5448581"/>
            <a:ext cx="10058400" cy="7571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201168" lvl="1" indent="0" algn="ctr">
              <a:buFont typeface="Arial" panose="020B0604020202020204" pitchFamily="34" charset="0"/>
              <a:buNone/>
            </a:pPr>
            <a:r>
              <a:rPr lang="en-US" sz="2400" dirty="0"/>
              <a:t>For more information about upcoming sessions: </a:t>
            </a:r>
            <a:r>
              <a:rPr lang="en-US" sz="2400" dirty="0">
                <a:hlinkClick r:id="rId9"/>
              </a:rPr>
              <a:t>https://broadbandusa.ntia.doc.gov/events/latest-events</a:t>
            </a:r>
            <a:r>
              <a:rPr lang="en-US" sz="2400" dirty="0"/>
              <a:t> </a:t>
            </a:r>
          </a:p>
        </p:txBody>
      </p: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5BC7DD0C-3308-4C93-8354-B94A685AE655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Slide" r:id="rId10" imgW="286" imgH="286" progId="TCLayout.ActiveDocument.1">
                  <p:embed/>
                </p:oleObj>
              </mc:Choice>
              <mc:Fallback>
                <p:oleObj name="think-cell Slide" r:id="rId10" imgW="286" imgH="286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5BC7DD0C-3308-4C93-8354-B94A685AE6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6E2BA193-CC72-43C7-AFAA-1807A5FE3B3F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think-cell Slide" r:id="rId11" imgW="286" imgH="286" progId="TCLayout.ActiveDocument.1">
                  <p:embed/>
                </p:oleObj>
              </mc:Choice>
              <mc:Fallback>
                <p:oleObj name="think-cell Slide" r:id="rId11" imgW="286" imgH="286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6E2BA193-CC72-43C7-AFAA-1807A5FE3B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030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WD0hjtzG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etrospectVTI">
  <a:themeElements>
    <a:clrScheme name="Custom 2">
      <a:dk1>
        <a:sysClr val="windowText" lastClr="000000"/>
      </a:dk1>
      <a:lt1>
        <a:sysClr val="window" lastClr="FFFFFF"/>
      </a:lt1>
      <a:dk2>
        <a:srgbClr val="0A3161"/>
      </a:dk2>
      <a:lt2>
        <a:srgbClr val="EEECE1"/>
      </a:lt2>
      <a:accent1>
        <a:srgbClr val="0A3161"/>
      </a:accent1>
      <a:accent2>
        <a:srgbClr val="B31942"/>
      </a:accent2>
      <a:accent3>
        <a:srgbClr val="FFFFFF"/>
      </a:accent3>
      <a:accent4>
        <a:srgbClr val="0A3161"/>
      </a:accent4>
      <a:accent5>
        <a:srgbClr val="0F243E"/>
      </a:accent5>
      <a:accent6>
        <a:srgbClr val="0A3161"/>
      </a:accent6>
      <a:hlink>
        <a:srgbClr val="0A3161"/>
      </a:hlink>
      <a:folHlink>
        <a:srgbClr val="B3194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 Pitch" id="{BA0280BF-E6B4-464B-BF28-F0D2A23065D1}" vid="{A1F0DEB3-06CD-4A85-8D08-B66BE056CE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27BF99543A784E818823DEE6C6BD29" ma:contentTypeVersion="8" ma:contentTypeDescription="Create a new document." ma:contentTypeScope="" ma:versionID="8fdd29f3bc520cfcfcbaef35caabf13f">
  <xsd:schema xmlns:xsd="http://www.w3.org/2001/XMLSchema" xmlns:xs="http://www.w3.org/2001/XMLSchema" xmlns:p="http://schemas.microsoft.com/office/2006/metadata/properties" xmlns:ns3="70071775-6bdb-4f3b-a944-87572ed9e566" xmlns:ns4="18b56aad-1cde-47da-8b7f-0d98c737f5e2" targetNamespace="http://schemas.microsoft.com/office/2006/metadata/properties" ma:root="true" ma:fieldsID="08ffb96e6a5737bd1d40fe410dcf3629" ns3:_="" ns4:_="">
    <xsd:import namespace="70071775-6bdb-4f3b-a944-87572ed9e566"/>
    <xsd:import namespace="18b56aad-1cde-47da-8b7f-0d98c737f5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071775-6bdb-4f3b-a944-87572ed9e5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56aad-1cde-47da-8b7f-0d98c737f5e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211C59-6F9E-48C4-BE0B-104424E10A8A}">
  <ds:schemaRefs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  <ds:schemaRef ds:uri="http://purl.org/dc/elements/1.1/"/>
    <ds:schemaRef ds:uri="70071775-6bdb-4f3b-a944-87572ed9e566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18b56aad-1cde-47da-8b7f-0d98c737f5e2"/>
  </ds:schemaRefs>
</ds:datastoreItem>
</file>

<file path=customXml/itemProps2.xml><?xml version="1.0" encoding="utf-8"?>
<ds:datastoreItem xmlns:ds="http://schemas.openxmlformats.org/officeDocument/2006/customXml" ds:itemID="{1247E554-75A8-4171-B743-3A79598AC3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071775-6bdb-4f3b-a944-87572ed9e566"/>
    <ds:schemaRef ds:uri="18b56aad-1cde-47da-8b7f-0d98c737f5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0BEDB5-3BDD-462A-B705-0FBAC7678D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1118</Words>
  <Application>Microsoft Office PowerPoint</Application>
  <PresentationFormat>Widescreen</PresentationFormat>
  <Paragraphs>164</Paragraphs>
  <Slides>8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2</vt:lpstr>
      <vt:lpstr>RetrospectVTI</vt:lpstr>
      <vt:lpstr>think-cell Slide</vt:lpstr>
      <vt:lpstr>Infrastructure Investment and Jobs Act  new funding initiatives 2022 Infrastructure Grant Symposium April 11, 2022</vt:lpstr>
      <vt:lpstr> IIJA Broadband Programs Overview  Douglas Kinkoph Associate Administrator Office of Internet Connectivity &amp; Growth -NTIA   </vt:lpstr>
      <vt:lpstr>Infrastructure Act* creates ~$65B in BROADBAND funding  </vt:lpstr>
      <vt:lpstr>BEAD|The "BEAD" program Will provide ~$42B for infrastructure planning and implementation</vt:lpstr>
      <vt:lpstr>DIGITAL EQUITY|The Digital Equity Act creates 3 SEQUENCED programs to promote digital inclusion</vt:lpstr>
      <vt:lpstr>Tribal|Technical amendments and new funding will  strengthen CURRENT tribal connectivity proGRAM </vt:lpstr>
      <vt:lpstr>Middle mile|$1 billion allocated to middle mile grant program to support expansion of networks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2021-12-09T18:47:43Z</dcterms:created>
  <dcterms:modified xsi:type="dcterms:W3CDTF">2022-04-08T15:17:35Z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5c4f4-7a29-4385-b7a5-afbe2154ae6f_Enabled">
    <vt:lpwstr>true</vt:lpwstr>
  </property>
  <property fmtid="{D5CDD505-2E9C-101B-9397-08002B2CF9AE}" pid="3" name="MSIP_Label_b0d5c4f4-7a29-4385-b7a5-afbe2154ae6f_SetDate">
    <vt:lpwstr>2021-12-09T18:47:45Z</vt:lpwstr>
  </property>
  <property fmtid="{D5CDD505-2E9C-101B-9397-08002B2CF9AE}" pid="4" name="MSIP_Label_b0d5c4f4-7a29-4385-b7a5-afbe2154ae6f_Method">
    <vt:lpwstr>Standard</vt:lpwstr>
  </property>
  <property fmtid="{D5CDD505-2E9C-101B-9397-08002B2CF9AE}" pid="5" name="MSIP_Label_b0d5c4f4-7a29-4385-b7a5-afbe2154ae6f_Name">
    <vt:lpwstr>Confidential</vt:lpwstr>
  </property>
  <property fmtid="{D5CDD505-2E9C-101B-9397-08002B2CF9AE}" pid="6" name="MSIP_Label_b0d5c4f4-7a29-4385-b7a5-afbe2154ae6f_SiteId">
    <vt:lpwstr>2dfb2f0b-4d21-4268-9559-72926144c918</vt:lpwstr>
  </property>
  <property fmtid="{D5CDD505-2E9C-101B-9397-08002B2CF9AE}" pid="7" name="MSIP_Label_b0d5c4f4-7a29-4385-b7a5-afbe2154ae6f_ActionId">
    <vt:lpwstr>1e79985c-5aa5-420a-961e-2b06f165b584</vt:lpwstr>
  </property>
  <property fmtid="{D5CDD505-2E9C-101B-9397-08002B2CF9AE}" pid="8" name="MSIP_Label_b0d5c4f4-7a29-4385-b7a5-afbe2154ae6f_ContentBits">
    <vt:lpwstr>0</vt:lpwstr>
  </property>
  <property fmtid="{D5CDD505-2E9C-101B-9397-08002B2CF9AE}" pid="9" name="bcgClassification">
    <vt:lpwstr>bcgConfidential</vt:lpwstr>
  </property>
  <property fmtid="{D5CDD505-2E9C-101B-9397-08002B2CF9AE}" pid="10" name="ContentTypeId">
    <vt:lpwstr>0x0101005027BF99543A784E818823DEE6C6BD29</vt:lpwstr>
  </property>
</Properties>
</file>